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notesSlides/notesSlide27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1" r:id="rId2"/>
  </p:sldMasterIdLst>
  <p:notesMasterIdLst>
    <p:notesMasterId r:id="rId37"/>
  </p:notesMasterIdLst>
  <p:handoutMasterIdLst>
    <p:handoutMasterId r:id="rId38"/>
  </p:handoutMasterIdLst>
  <p:sldIdLst>
    <p:sldId id="265" r:id="rId3"/>
    <p:sldId id="275" r:id="rId4"/>
    <p:sldId id="326" r:id="rId5"/>
    <p:sldId id="327" r:id="rId6"/>
    <p:sldId id="328" r:id="rId7"/>
    <p:sldId id="329" r:id="rId8"/>
    <p:sldId id="276" r:id="rId9"/>
    <p:sldId id="277" r:id="rId10"/>
    <p:sldId id="330" r:id="rId11"/>
    <p:sldId id="331" r:id="rId12"/>
    <p:sldId id="322" r:id="rId13"/>
    <p:sldId id="323" r:id="rId14"/>
    <p:sldId id="281" r:id="rId15"/>
    <p:sldId id="348" r:id="rId16"/>
    <p:sldId id="347" r:id="rId17"/>
    <p:sldId id="332" r:id="rId18"/>
    <p:sldId id="333" r:id="rId19"/>
    <p:sldId id="334" r:id="rId20"/>
    <p:sldId id="320" r:id="rId21"/>
    <p:sldId id="321" r:id="rId22"/>
    <p:sldId id="316" r:id="rId23"/>
    <p:sldId id="343" r:id="rId24"/>
    <p:sldId id="344" r:id="rId25"/>
    <p:sldId id="345" r:id="rId26"/>
    <p:sldId id="318" r:id="rId27"/>
    <p:sldId id="319" r:id="rId28"/>
    <p:sldId id="274" r:id="rId29"/>
    <p:sldId id="336" r:id="rId30"/>
    <p:sldId id="337" r:id="rId31"/>
    <p:sldId id="339" r:id="rId32"/>
    <p:sldId id="338" r:id="rId33"/>
    <p:sldId id="340" r:id="rId34"/>
    <p:sldId id="341" r:id="rId35"/>
    <p:sldId id="315" r:id="rId3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8843" autoAdjust="0"/>
  </p:normalViewPr>
  <p:slideViewPr>
    <p:cSldViewPr>
      <p:cViewPr varScale="1">
        <p:scale>
          <a:sx n="114" d="100"/>
          <a:sy n="114" d="100"/>
        </p:scale>
        <p:origin x="-336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17-4C53-974A-EB7BACBA0D3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17-4C53-974A-EB7BACBA0D3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17-4C53-974A-EB7BACBA0D3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17-4C53-974A-EB7BACBA0D3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17-4C53-974A-EB7BACBA0D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17-4C53-974A-EB7BACBA0D3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17-4C53-974A-EB7BACBA0D3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17-4C53-974A-EB7BACBA0D3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17-4C53-974A-EB7BACBA0D3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B17-4C53-974A-EB7BACBA0D3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B17-4C53-974A-EB7BACBA0D3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B17-4C53-974A-EB7BACBA0D3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B17-4C53-974A-EB7BACBA0D3B}"/>
              </c:ext>
            </c:extLst>
          </c:dPt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9.2*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B17-4C53-974A-EB7BACBA0D3B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11.4*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B17-4C53-974A-EB7BACBA0D3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32.7*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B17-4C53-974A-EB7BACBA0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Benzo'!$A$2:$A$19</c:f>
              <c:strCache>
                <c:ptCount val="18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4">
                  <c:v>Hispanic</c:v>
                </c:pt>
                <c:pt idx="15">
                  <c:v>Non-Hispanic black</c:v>
                </c:pt>
                <c:pt idx="16">
                  <c:v>Non-Hispanic white</c:v>
                </c:pt>
                <c:pt idx="17">
                  <c:v>Non-Hispanic other</c:v>
                </c:pt>
              </c:strCache>
            </c:strRef>
          </c:cat>
          <c:val>
            <c:numRef>
              <c:f>'YRBS - Benzo'!$B$2:$B$19</c:f>
              <c:numCache>
                <c:formatCode>General</c:formatCode>
                <c:ptCount val="18"/>
                <c:pt idx="0">
                  <c:v>10.5</c:v>
                </c:pt>
                <c:pt idx="1">
                  <c:v>9.1999999999999993</c:v>
                </c:pt>
                <c:pt idx="2">
                  <c:v>7</c:v>
                </c:pt>
                <c:pt idx="3">
                  <c:v>8.4</c:v>
                </c:pt>
                <c:pt idx="4">
                  <c:v>6.9</c:v>
                </c:pt>
                <c:pt idx="6">
                  <c:v>11.7</c:v>
                </c:pt>
                <c:pt idx="7">
                  <c:v>8.8000000000000007</c:v>
                </c:pt>
                <c:pt idx="9">
                  <c:v>10.5</c:v>
                </c:pt>
                <c:pt idx="10">
                  <c:v>8.9</c:v>
                </c:pt>
                <c:pt idx="11">
                  <c:v>11.5</c:v>
                </c:pt>
                <c:pt idx="12">
                  <c:v>11.8</c:v>
                </c:pt>
                <c:pt idx="14">
                  <c:v>11.2</c:v>
                </c:pt>
                <c:pt idx="15">
                  <c:v>9.1999999999999993</c:v>
                </c:pt>
                <c:pt idx="16">
                  <c:v>10.4</c:v>
                </c:pt>
                <c:pt idx="17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BB17-4C53-974A-EB7BACBA0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5114240"/>
        <c:axId val="255226624"/>
      </c:barChart>
      <c:catAx>
        <c:axId val="2551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5226624"/>
        <c:crosses val="autoZero"/>
        <c:auto val="1"/>
        <c:lblAlgn val="ctr"/>
        <c:lblOffset val="100"/>
        <c:noMultiLvlLbl val="0"/>
      </c:catAx>
      <c:valAx>
        <c:axId val="255226624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of youth who missed school because they felt unsafe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9444144824362709E-3"/>
              <c:y val="3.84050431196100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5114240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6945262316737"/>
          <c:y val="5.1700698429645447E-2"/>
          <c:w val="0.84518698579068041"/>
          <c:h val="0.85588237910939091"/>
        </c:manualLayout>
      </c:layout>
      <c:lineChart>
        <c:grouping val="standard"/>
        <c:varyColors val="0"/>
        <c:ser>
          <c:idx val="0"/>
          <c:order val="0"/>
          <c:tx>
            <c:strRef>
              <c:f>'sexual violence - YBS'!$A$4</c:f>
              <c:strCache>
                <c:ptCount val="1"/>
                <c:pt idx="0">
                  <c:v>Bronx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pPr>
              <a:solidFill>
                <a:schemeClr val="accent4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69-43E0-944B-4EA7FF1901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'sexual violence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'sexual violence - YBS'!$B$4:$I$4</c:f>
              <c:numCache>
                <c:formatCode>General</c:formatCode>
                <c:ptCount val="8"/>
                <c:pt idx="0">
                  <c:v>39.200000000000003</c:v>
                </c:pt>
                <c:pt idx="1">
                  <c:v>38.4</c:v>
                </c:pt>
                <c:pt idx="2">
                  <c:v>39.799999999999997</c:v>
                </c:pt>
                <c:pt idx="3">
                  <c:v>34.9</c:v>
                </c:pt>
                <c:pt idx="4">
                  <c:v>31.4</c:v>
                </c:pt>
                <c:pt idx="5">
                  <c:v>33</c:v>
                </c:pt>
                <c:pt idx="6">
                  <c:v>23.5</c:v>
                </c:pt>
                <c:pt idx="7">
                  <c:v>29.6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69-43E0-944B-4EA7FF19013A}"/>
            </c:ext>
          </c:extLst>
        </c:ser>
        <c:ser>
          <c:idx val="1"/>
          <c:order val="1"/>
          <c:tx>
            <c:strRef>
              <c:f>'sexual violence - YBS'!$A$5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69-43E0-944B-4EA7FF1901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'sexual violence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'sexual violence - YBS'!$B$5:$I$5</c:f>
              <c:numCache>
                <c:formatCode>General</c:formatCode>
                <c:ptCount val="8"/>
                <c:pt idx="0">
                  <c:v>39.1</c:v>
                </c:pt>
                <c:pt idx="1">
                  <c:v>32.5</c:v>
                </c:pt>
                <c:pt idx="2">
                  <c:v>34.299999999999997</c:v>
                </c:pt>
                <c:pt idx="3">
                  <c:v>33</c:v>
                </c:pt>
                <c:pt idx="4">
                  <c:v>31.4</c:v>
                </c:pt>
                <c:pt idx="5">
                  <c:v>26.2</c:v>
                </c:pt>
                <c:pt idx="6">
                  <c:v>24.2</c:v>
                </c:pt>
                <c:pt idx="7">
                  <c:v>25.5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169-43E0-944B-4EA7FF19013A}"/>
            </c:ext>
          </c:extLst>
        </c:ser>
        <c:ser>
          <c:idx val="2"/>
          <c:order val="2"/>
          <c:tx>
            <c:strRef>
              <c:f>'sexual violence - YBS'!$A$6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4.320988074364545E-2"/>
                  <c:y val="-2.8248587570621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69-43E0-944B-4EA7FF1901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'sexual violence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'sexual violence - YBS'!$B$6:$I$6</c:f>
              <c:numCache>
                <c:formatCode>General</c:formatCode>
                <c:ptCount val="8"/>
                <c:pt idx="0">
                  <c:v>32.700000000000003</c:v>
                </c:pt>
                <c:pt idx="1">
                  <c:v>39.700000000000003</c:v>
                </c:pt>
                <c:pt idx="2">
                  <c:v>29.2</c:v>
                </c:pt>
                <c:pt idx="3">
                  <c:v>29.7</c:v>
                </c:pt>
                <c:pt idx="4">
                  <c:v>28.1</c:v>
                </c:pt>
                <c:pt idx="5">
                  <c:v>22.9</c:v>
                </c:pt>
                <c:pt idx="6">
                  <c:v>23.8</c:v>
                </c:pt>
                <c:pt idx="7">
                  <c:v>21.4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169-43E0-944B-4EA7FF19013A}"/>
            </c:ext>
          </c:extLst>
        </c:ser>
        <c:ser>
          <c:idx val="3"/>
          <c:order val="3"/>
          <c:tx>
            <c:strRef>
              <c:f>'sexual violence - YBS'!$A$7</c:f>
              <c:strCache>
                <c:ptCount val="1"/>
                <c:pt idx="0">
                  <c:v>Queens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1591525380725732E-2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69-43E0-944B-4EA7FF1901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'sexual violence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'sexual violence - YBS'!$B$7:$I$7</c:f>
              <c:numCache>
                <c:formatCode>General</c:formatCode>
                <c:ptCount val="8"/>
                <c:pt idx="0">
                  <c:v>38.799999999999997</c:v>
                </c:pt>
                <c:pt idx="1">
                  <c:v>34.700000000000003</c:v>
                </c:pt>
                <c:pt idx="2">
                  <c:v>32.6</c:v>
                </c:pt>
                <c:pt idx="3">
                  <c:v>29.3</c:v>
                </c:pt>
                <c:pt idx="4">
                  <c:v>25.1</c:v>
                </c:pt>
                <c:pt idx="5">
                  <c:v>24</c:v>
                </c:pt>
                <c:pt idx="6">
                  <c:v>19.5</c:v>
                </c:pt>
                <c:pt idx="7">
                  <c:v>22.9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169-43E0-944B-4EA7FF19013A}"/>
            </c:ext>
          </c:extLst>
        </c:ser>
        <c:ser>
          <c:idx val="4"/>
          <c:order val="4"/>
          <c:tx>
            <c:strRef>
              <c:f>'sexual violence - YBS'!$A$8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quare"/>
            <c:size val="7"/>
            <c:spPr>
              <a:solidFill>
                <a:schemeClr val="accent5"/>
              </a:solidFill>
            </c:spPr>
          </c:marker>
          <c:dLbls>
            <c:dLbl>
              <c:idx val="0"/>
              <c:layout>
                <c:manualLayout>
                  <c:x val="-4.320988074364545E-2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69-43E0-944B-4EA7FF19013A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69-43E0-944B-4EA7FF1901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'sexual violence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'sexual violence - YBS'!$B$8:$I$8</c:f>
              <c:numCache>
                <c:formatCode>General</c:formatCode>
                <c:ptCount val="8"/>
                <c:pt idx="0">
                  <c:v>37.4</c:v>
                </c:pt>
                <c:pt idx="1">
                  <c:v>37.9</c:v>
                </c:pt>
                <c:pt idx="2">
                  <c:v>29.2</c:v>
                </c:pt>
                <c:pt idx="3">
                  <c:v>29</c:v>
                </c:pt>
                <c:pt idx="4">
                  <c:v>23.2</c:v>
                </c:pt>
                <c:pt idx="5">
                  <c:v>24</c:v>
                </c:pt>
                <c:pt idx="6">
                  <c:v>19.8</c:v>
                </c:pt>
                <c:pt idx="7">
                  <c:v>21.5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8169-43E0-944B-4EA7FF190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122752"/>
        <c:axId val="200124288"/>
      </c:lineChart>
      <c:catAx>
        <c:axId val="2001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0124288"/>
        <c:crosses val="autoZero"/>
        <c:auto val="1"/>
        <c:lblAlgn val="ctr"/>
        <c:lblOffset val="100"/>
        <c:noMultiLvlLbl val="0"/>
      </c:catAx>
      <c:valAx>
        <c:axId val="200124288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 dirty="0">
                    <a:effectLst/>
                  </a:rPr>
                  <a:t>Percent of youth who got into a physical fight in the past year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5378442245401209E-2"/>
              <c:y val="3.880132568174740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0122752"/>
        <c:crosses val="autoZero"/>
        <c:crossBetween val="between"/>
        <c:majorUnit val="10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BB-49C3-AA41-D8E0EED5D9B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BB-49C3-AA41-D8E0EED5D9B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BB-49C3-AA41-D8E0EED5D9B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BB-49C3-AA41-D8E0EED5D9B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BB-49C3-AA41-D8E0EED5D9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BB-49C3-AA41-D8E0EED5D9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BB-49C3-AA41-D8E0EED5D9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BB-49C3-AA41-D8E0EED5D9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4BB-49C3-AA41-D8E0EED5D9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4BB-49C3-AA41-D8E0EED5D9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4BB-49C3-AA41-D8E0EED5D9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4BB-49C3-AA41-D8E0EED5D9B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4BB-49C3-AA41-D8E0EED5D9BC}"/>
              </c:ext>
            </c:extLst>
          </c:dPt>
          <c:dLbls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29.1*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4BB-49C3-AA41-D8E0EED5D9BC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/>
                      <a:t>15.6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4BB-49C3-AA41-D8E0EED5D9BC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32.7*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4BB-49C3-AA41-D8E0EED5D9B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Benzo'!$A$2:$A$20</c:f>
              <c:strCache>
                <c:ptCount val="19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4">
                  <c:v>Hispanic</c:v>
                </c:pt>
                <c:pt idx="15">
                  <c:v>Non-Hispanic black</c:v>
                </c:pt>
                <c:pt idx="16">
                  <c:v>Non-Hispanic white</c:v>
                </c:pt>
                <c:pt idx="17">
                  <c:v>Non-Hispanic Asian</c:v>
                </c:pt>
                <c:pt idx="18">
                  <c:v>Non-Hispanic other</c:v>
                </c:pt>
              </c:strCache>
            </c:strRef>
          </c:cat>
          <c:val>
            <c:numRef>
              <c:f>'YRBS - Benzo'!$B$2:$B$20</c:f>
              <c:numCache>
                <c:formatCode>General</c:formatCode>
                <c:ptCount val="19"/>
                <c:pt idx="0">
                  <c:v>29.6</c:v>
                </c:pt>
                <c:pt idx="1">
                  <c:v>25.5</c:v>
                </c:pt>
                <c:pt idx="2">
                  <c:v>21.4</c:v>
                </c:pt>
                <c:pt idx="3">
                  <c:v>22.9</c:v>
                </c:pt>
                <c:pt idx="4">
                  <c:v>21.5</c:v>
                </c:pt>
                <c:pt idx="6">
                  <c:v>33.1</c:v>
                </c:pt>
                <c:pt idx="7">
                  <c:v>25</c:v>
                </c:pt>
                <c:pt idx="9">
                  <c:v>37.4</c:v>
                </c:pt>
                <c:pt idx="10">
                  <c:v>29.8</c:v>
                </c:pt>
                <c:pt idx="11">
                  <c:v>25.6</c:v>
                </c:pt>
                <c:pt idx="12">
                  <c:v>21.3</c:v>
                </c:pt>
                <c:pt idx="14">
                  <c:v>30.2</c:v>
                </c:pt>
                <c:pt idx="15">
                  <c:v>27.4</c:v>
                </c:pt>
                <c:pt idx="16">
                  <c:v>29.1</c:v>
                </c:pt>
                <c:pt idx="17">
                  <c:v>15.6</c:v>
                </c:pt>
                <c:pt idx="18">
                  <c:v>32.700000000000003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94BB-49C3-AA41-D8E0EED5D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241152"/>
        <c:axId val="200242688"/>
      </c:barChart>
      <c:catAx>
        <c:axId val="20024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242688"/>
        <c:crosses val="autoZero"/>
        <c:auto val="1"/>
        <c:lblAlgn val="ctr"/>
        <c:lblOffset val="100"/>
        <c:noMultiLvlLbl val="0"/>
      </c:catAx>
      <c:valAx>
        <c:axId val="200242688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of youth who got into physical fight in the past 12 months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9444144824362709E-3"/>
              <c:y val="2.690757405324328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024115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83-4A48-8AAF-899EC25BE75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3-4A48-8AAF-899EC25BE75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3-4A48-8AAF-899EC25BE75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3-4A48-8AAF-899EC25BE75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E83-4A48-8AAF-899EC25BE75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E83-4A48-8AAF-899EC25BE7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E83-4A48-8AAF-899EC25BE75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E83-4A48-8AAF-899EC25BE75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E83-4A48-8AAF-899EC25BE75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E83-4A48-8AAF-899EC25BE75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E83-4A48-8AAF-899EC25BE75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E83-4A48-8AAF-899EC25BE75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E83-4A48-8AAF-899EC25BE759}"/>
              </c:ext>
            </c:extLst>
          </c:dPt>
          <c:dLbls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26.4*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E83-4A48-8AAF-899EC25BE75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Benzo'!$A$2:$A$18</c:f>
              <c:strCache>
                <c:ptCount val="1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4">
                  <c:v>Hispanic</c:v>
                </c:pt>
                <c:pt idx="15">
                  <c:v>Non-Hispanic black</c:v>
                </c:pt>
                <c:pt idx="16">
                  <c:v>Non-Hispanic other</c:v>
                </c:pt>
              </c:strCache>
            </c:strRef>
          </c:cat>
          <c:val>
            <c:numRef>
              <c:f>'YRBS - Benzo'!$B$2:$B$18</c:f>
              <c:numCache>
                <c:formatCode>General</c:formatCode>
                <c:ptCount val="17"/>
                <c:pt idx="0">
                  <c:v>11.3</c:v>
                </c:pt>
                <c:pt idx="1">
                  <c:v>11.2</c:v>
                </c:pt>
                <c:pt idx="2">
                  <c:v>6.4</c:v>
                </c:pt>
                <c:pt idx="3">
                  <c:v>10.5</c:v>
                </c:pt>
                <c:pt idx="4">
                  <c:v>9.3000000000000007</c:v>
                </c:pt>
                <c:pt idx="6">
                  <c:v>10</c:v>
                </c:pt>
                <c:pt idx="7">
                  <c:v>12.4</c:v>
                </c:pt>
                <c:pt idx="9">
                  <c:v>7.7</c:v>
                </c:pt>
                <c:pt idx="10">
                  <c:v>15.7</c:v>
                </c:pt>
                <c:pt idx="11">
                  <c:v>11.3</c:v>
                </c:pt>
                <c:pt idx="12">
                  <c:v>9.6999999999999993</c:v>
                </c:pt>
                <c:pt idx="14">
                  <c:v>10.5</c:v>
                </c:pt>
                <c:pt idx="15">
                  <c:v>12.7</c:v>
                </c:pt>
                <c:pt idx="16">
                  <c:v>26.4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E83-4A48-8AAF-899EC25B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9379328"/>
        <c:axId val="209380864"/>
      </c:barChart>
      <c:catAx>
        <c:axId val="20937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380864"/>
        <c:crosses val="autoZero"/>
        <c:auto val="1"/>
        <c:lblAlgn val="ctr"/>
        <c:lblOffset val="100"/>
        <c:noMultiLvlLbl val="0"/>
      </c:catAx>
      <c:valAx>
        <c:axId val="209380864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of youth purposefully hurt by someone they were dating in past year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802861971020745E-3"/>
              <c:y val="1.757170978627672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937932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B6-481B-A1AE-1494F375B18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B6-481B-A1AE-1494F375B18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B6-481B-A1AE-1494F375B18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B6-481B-A1AE-1494F375B18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B6-481B-A1AE-1494F375B18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B6-481B-A1AE-1494F375B1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B6-481B-A1AE-1494F375B1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1B6-481B-A1AE-1494F375B18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1B6-481B-A1AE-1494F375B1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1B6-481B-A1AE-1494F375B1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1B6-481B-A1AE-1494F375B1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1B6-481B-A1AE-1494F375B1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1B6-481B-A1AE-1494F375B18F}"/>
              </c:ext>
            </c:extLst>
          </c:dPt>
          <c:dLbls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10.8*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1B6-481B-A1AE-1494F375B18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15.5*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1B6-481B-A1AE-1494F375B18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33.0*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1B6-481B-A1AE-1494F375B18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Benzo'!$A$2:$A$20</c:f>
              <c:strCache>
                <c:ptCount val="19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4">
                  <c:v>Hispanic</c:v>
                </c:pt>
                <c:pt idx="15">
                  <c:v>Non-Hispanic black</c:v>
                </c:pt>
                <c:pt idx="16">
                  <c:v>Non-Hispanic white</c:v>
                </c:pt>
                <c:pt idx="17">
                  <c:v>Non-Hispanic Asian</c:v>
                </c:pt>
                <c:pt idx="18">
                  <c:v>Non-Hispanic other</c:v>
                </c:pt>
              </c:strCache>
            </c:strRef>
          </c:cat>
          <c:val>
            <c:numRef>
              <c:f>'YRBS - Benzo'!$B$2:$B$20</c:f>
              <c:numCache>
                <c:formatCode>General</c:formatCode>
                <c:ptCount val="19"/>
                <c:pt idx="0">
                  <c:v>15.3</c:v>
                </c:pt>
                <c:pt idx="1">
                  <c:v>16</c:v>
                </c:pt>
                <c:pt idx="2">
                  <c:v>14.7</c:v>
                </c:pt>
                <c:pt idx="3">
                  <c:v>15.7</c:v>
                </c:pt>
                <c:pt idx="4">
                  <c:v>14.1</c:v>
                </c:pt>
                <c:pt idx="6">
                  <c:v>11.8</c:v>
                </c:pt>
                <c:pt idx="7">
                  <c:v>18.399999999999999</c:v>
                </c:pt>
                <c:pt idx="9">
                  <c:v>16.3</c:v>
                </c:pt>
                <c:pt idx="10">
                  <c:v>15.3</c:v>
                </c:pt>
                <c:pt idx="11">
                  <c:v>15.9</c:v>
                </c:pt>
                <c:pt idx="12">
                  <c:v>12.2</c:v>
                </c:pt>
                <c:pt idx="14">
                  <c:v>15.9</c:v>
                </c:pt>
                <c:pt idx="15">
                  <c:v>12</c:v>
                </c:pt>
                <c:pt idx="16">
                  <c:v>10.8</c:v>
                </c:pt>
                <c:pt idx="17">
                  <c:v>15.5</c:v>
                </c:pt>
                <c:pt idx="18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01B6-481B-A1AE-1494F375B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5309312"/>
        <c:axId val="215631744"/>
      </c:barChart>
      <c:catAx>
        <c:axId val="21530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631744"/>
        <c:crosses val="autoZero"/>
        <c:auto val="1"/>
        <c:lblAlgn val="ctr"/>
        <c:lblOffset val="100"/>
        <c:noMultiLvlLbl val="0"/>
      </c:catAx>
      <c:valAx>
        <c:axId val="215631744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of youth forced to do sexual things by someone they were dating in past year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802861971020745E-3"/>
              <c:y val="2.3524090738657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30931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63193417425731E-2"/>
          <c:y val="5.6726073276822483E-2"/>
          <c:w val="0.89675466277891658"/>
          <c:h val="0.871073294176513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4E-4CC6-98E3-6F9D717E1CE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E-4CC6-98E3-6F9D717E1C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464.93828086894536</c:v>
                </c:pt>
                <c:pt idx="5">
                  <c:v>333.37405699276138</c:v>
                </c:pt>
                <c:pt idx="10">
                  <c:v>319.96182658631221</c:v>
                </c:pt>
                <c:pt idx="11">
                  <c:v>321.18718163293698</c:v>
                </c:pt>
                <c:pt idx="12">
                  <c:v>348.57747091043154</c:v>
                </c:pt>
                <c:pt idx="13">
                  <c:v>394.05976705279767</c:v>
                </c:pt>
                <c:pt idx="14">
                  <c:v>374.0936877636766</c:v>
                </c:pt>
                <c:pt idx="15">
                  <c:v>387.64467298517394</c:v>
                </c:pt>
                <c:pt idx="16">
                  <c:v>403.35804946542083</c:v>
                </c:pt>
                <c:pt idx="17">
                  <c:v>395.64552064254735</c:v>
                </c:pt>
                <c:pt idx="18">
                  <c:v>406.52955664492021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74E-4CC6-98E3-6F9D717E1C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E-4CC6-98E3-6F9D717E1CE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E-4CC6-98E3-6F9D717E1C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378.44893535378282</c:v>
                </c:pt>
                <c:pt idx="5">
                  <c:v>259.93288678406032</c:v>
                </c:pt>
                <c:pt idx="10">
                  <c:v>227.54103089513947</c:v>
                </c:pt>
                <c:pt idx="11">
                  <c:v>262.76188036306161</c:v>
                </c:pt>
                <c:pt idx="12">
                  <c:v>266.34771345368716</c:v>
                </c:pt>
                <c:pt idx="13">
                  <c:v>273.04126855618824</c:v>
                </c:pt>
                <c:pt idx="14">
                  <c:v>265.27196352649952</c:v>
                </c:pt>
                <c:pt idx="15">
                  <c:v>252.84107547899757</c:v>
                </c:pt>
                <c:pt idx="16">
                  <c:v>257.18391777764407</c:v>
                </c:pt>
                <c:pt idx="17">
                  <c:v>241.68515030816252</c:v>
                </c:pt>
                <c:pt idx="18">
                  <c:v>246.66547404514245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74E-4CC6-98E3-6F9D717E1C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Manattahn</c:v>
                </c:pt>
              </c:strCache>
            </c:strRef>
          </c:tx>
          <c:dLbls>
            <c:dLbl>
              <c:idx val="0"/>
              <c:layout>
                <c:manualLayout>
                  <c:x val="-3.3338572564389227E-2"/>
                  <c:y val="5.010643265407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4E-4CC6-98E3-6F9D717E1CE2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4E-4CC6-98E3-6F9D717E1C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337.69300576699766</c:v>
                </c:pt>
                <c:pt idx="5">
                  <c:v>225.52350870128529</c:v>
                </c:pt>
                <c:pt idx="10">
                  <c:v>194.30259718434326</c:v>
                </c:pt>
                <c:pt idx="11">
                  <c:v>197.89030306043898</c:v>
                </c:pt>
                <c:pt idx="12">
                  <c:v>210.47874473095041</c:v>
                </c:pt>
                <c:pt idx="13">
                  <c:v>209.91226485577735</c:v>
                </c:pt>
                <c:pt idx="14">
                  <c:v>209.8493226474248</c:v>
                </c:pt>
                <c:pt idx="15">
                  <c:v>221.80834223441065</c:v>
                </c:pt>
                <c:pt idx="16">
                  <c:v>233.89324623810157</c:v>
                </c:pt>
                <c:pt idx="17">
                  <c:v>229.10963840330726</c:v>
                </c:pt>
                <c:pt idx="18">
                  <c:v>233.89324623810157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74E-4CC6-98E3-6F9D717E1C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4E-4CC6-98E3-6F9D717E1CE2}"/>
                </c:ext>
              </c:extLst>
            </c:dLbl>
            <c:dLbl>
              <c:idx val="18"/>
              <c:layout>
                <c:manualLayout>
                  <c:x val="0"/>
                  <c:y val="-9.578010540221145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4E-4CC6-98E3-6F9D717E1C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>
                  <c:v>204.00299814432631</c:v>
                </c:pt>
                <c:pt idx="5">
                  <c:v>137.63130608904552</c:v>
                </c:pt>
                <c:pt idx="10">
                  <c:v>144.7592454620102</c:v>
                </c:pt>
                <c:pt idx="11">
                  <c:v>166.86467583549802</c:v>
                </c:pt>
                <c:pt idx="12">
                  <c:v>174.65079908445929</c:v>
                </c:pt>
                <c:pt idx="13">
                  <c:v>178.14113019606262</c:v>
                </c:pt>
                <c:pt idx="14">
                  <c:v>177.96213885700607</c:v>
                </c:pt>
                <c:pt idx="15">
                  <c:v>177.46991267460047</c:v>
                </c:pt>
                <c:pt idx="16">
                  <c:v>175.54575577974222</c:v>
                </c:pt>
                <c:pt idx="17">
                  <c:v>170.93672879903522</c:v>
                </c:pt>
                <c:pt idx="18">
                  <c:v>172.41340734625203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74E-4CC6-98E3-6F9D717E1C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4E-4CC6-98E3-6F9D717E1CE2}"/>
                </c:ext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4E-4CC6-98E3-6F9D717E1C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>
                  <c:v>148.51440522121661</c:v>
                </c:pt>
                <c:pt idx="5">
                  <c:v>115.73667381144806</c:v>
                </c:pt>
                <c:pt idx="10">
                  <c:v>103.06183071029618</c:v>
                </c:pt>
                <c:pt idx="11">
                  <c:v>118.81921805030015</c:v>
                </c:pt>
                <c:pt idx="12">
                  <c:v>145.64936406165822</c:v>
                </c:pt>
                <c:pt idx="13">
                  <c:v>140.7517977262516</c:v>
                </c:pt>
                <c:pt idx="14">
                  <c:v>137.55773272489944</c:v>
                </c:pt>
                <c:pt idx="15">
                  <c:v>145.22348872814462</c:v>
                </c:pt>
                <c:pt idx="16">
                  <c:v>139.68710939246753</c:v>
                </c:pt>
                <c:pt idx="17">
                  <c:v>137.77067039165624</c:v>
                </c:pt>
                <c:pt idx="18">
                  <c:v>126.0590987200317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B74E-4CC6-98E3-6F9D717E1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228736"/>
        <c:axId val="254976000"/>
      </c:lineChart>
      <c:catAx>
        <c:axId val="25422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4976000"/>
        <c:crosses val="autoZero"/>
        <c:auto val="1"/>
        <c:lblAlgn val="ctr"/>
        <c:lblOffset val="100"/>
        <c:noMultiLvlLbl val="0"/>
      </c:catAx>
      <c:valAx>
        <c:axId val="254976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Rate</a:t>
                </a:r>
                <a:r>
                  <a:rPr lang="en-US" sz="1100" baseline="0" dirty="0"/>
                  <a:t> of f</a:t>
                </a:r>
                <a:r>
                  <a:rPr lang="en-US" sz="1100" dirty="0"/>
                  <a:t>elony assault offenses per 100,000</a:t>
                </a:r>
              </a:p>
            </c:rich>
          </c:tx>
          <c:layout>
            <c:manualLayout>
              <c:xMode val="edge"/>
              <c:yMode val="edge"/>
              <c:x val="8.8208306576613143E-3"/>
              <c:y val="0.174282798699851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4228736"/>
        <c:crosses val="autoZero"/>
        <c:crossBetween val="between"/>
        <c:majorUnit val="100"/>
      </c:valAx>
    </c:plotArea>
    <c:legend>
      <c:legendPos val="t"/>
      <c:layout>
        <c:manualLayout>
          <c:xMode val="edge"/>
          <c:yMode val="edge"/>
          <c:x val="9.6964166394040707E-2"/>
          <c:y val="1.7684623289674128E-2"/>
          <c:w val="0.90053084676583572"/>
          <c:h val="7.1406656287974379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26859142607171E-2"/>
          <c:y val="4.9371340732282713E-2"/>
          <c:w val="0.91959296246505773"/>
          <c:h val="0.853670473648937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7782143803657684E-2"/>
                  <c:y val="3.536924657934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5E-4AF2-A2C3-189E37F41A6C}"/>
                </c:ext>
              </c:extLst>
            </c:dLbl>
            <c:dLbl>
              <c:idx val="18"/>
              <c:layout>
                <c:manualLayout>
                  <c:x val="-2.7782143803657684E-2"/>
                  <c:y val="-4.421155822418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5E-4AF2-A2C3-189E37F41A6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14.257306869770758</c:v>
                </c:pt>
                <c:pt idx="5">
                  <c:v>9.8500351241562569</c:v>
                </c:pt>
                <c:pt idx="10">
                  <c:v>9.1541229953732035</c:v>
                </c:pt>
                <c:pt idx="11">
                  <c:v>10.667796876497906</c:v>
                </c:pt>
                <c:pt idx="12">
                  <c:v>8.2170867832483871</c:v>
                </c:pt>
                <c:pt idx="13">
                  <c:v>5.9826158158738263</c:v>
                </c:pt>
                <c:pt idx="14">
                  <c:v>6.847572319373656</c:v>
                </c:pt>
                <c:pt idx="15">
                  <c:v>6.5592534848737118</c:v>
                </c:pt>
                <c:pt idx="16">
                  <c:v>7.0638114452486143</c:v>
                </c:pt>
                <c:pt idx="17">
                  <c:v>5.1897390209989815</c:v>
                </c:pt>
                <c:pt idx="18">
                  <c:v>6.5592534848737118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5E-4AF2-A2C3-189E37F41A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5E-4AF2-A2C3-189E37F41A6C}"/>
                </c:ext>
              </c:extLst>
            </c:dLbl>
            <c:dLbl>
              <c:idx val="18"/>
              <c:layout>
                <c:manualLayout>
                  <c:x val="-2.6597902579397047E-2"/>
                  <c:y val="-3.927448484831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5E-4AF2-A2C3-189E37F41A6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9.7755834319680233</c:v>
                </c:pt>
                <c:pt idx="5">
                  <c:v>8.6262722729532424</c:v>
                </c:pt>
                <c:pt idx="10">
                  <c:v>8.845054956876373</c:v>
                </c:pt>
                <c:pt idx="11">
                  <c:v>7.8888327993762246</c:v>
                </c:pt>
                <c:pt idx="12">
                  <c:v>5.936545894480088</c:v>
                </c:pt>
                <c:pt idx="13">
                  <c:v>5.8568607146884091</c:v>
                </c:pt>
                <c:pt idx="14">
                  <c:v>4.8607959672924217</c:v>
                </c:pt>
                <c:pt idx="15">
                  <c:v>5.8170181247925692</c:v>
                </c:pt>
                <c:pt idx="16">
                  <c:v>5.0998515066674583</c:v>
                </c:pt>
                <c:pt idx="17">
                  <c:v>4.4225274784381865</c:v>
                </c:pt>
                <c:pt idx="18">
                  <c:v>3.9045738097922729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D5E-4AF2-A2C3-189E37F41A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1.9447500662560378E-2"/>
                  <c:y val="-3.536924657934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5E-4AF2-A2C3-189E37F41A6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6.7655697553010512</c:v>
                </c:pt>
                <c:pt idx="5">
                  <c:v>5.9485910990773805</c:v>
                </c:pt>
                <c:pt idx="10">
                  <c:v>4.4059545846789856</c:v>
                </c:pt>
                <c:pt idx="11">
                  <c:v>4.4688967930315426</c:v>
                </c:pt>
                <c:pt idx="12">
                  <c:v>3.9653591262110868</c:v>
                </c:pt>
                <c:pt idx="13">
                  <c:v>2.4547461257497205</c:v>
                </c:pt>
                <c:pt idx="14">
                  <c:v>2.3288617090446064</c:v>
                </c:pt>
                <c:pt idx="15">
                  <c:v>2.5806305424548341</c:v>
                </c:pt>
                <c:pt idx="16">
                  <c:v>2.5806305424548341</c:v>
                </c:pt>
                <c:pt idx="17">
                  <c:v>2.8953415842176189</c:v>
                </c:pt>
                <c:pt idx="18">
                  <c:v>1.9512084589292649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D5E-4AF2-A2C3-189E37F41A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1.9447500662560378E-2"/>
                  <c:y val="3.536924657934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5E-4AF2-A2C3-189E37F41A6C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5E-4AF2-A2C3-189E37F41A6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>
                  <c:v>5.0686760752658024</c:v>
                </c:pt>
                <c:pt idx="5">
                  <c:v>4.1980031047167046</c:v>
                </c:pt>
                <c:pt idx="10">
                  <c:v>4.4747834764145349</c:v>
                </c:pt>
                <c:pt idx="11">
                  <c:v>3.6693224506599185</c:v>
                </c:pt>
                <c:pt idx="12">
                  <c:v>3.7140702854240644</c:v>
                </c:pt>
                <c:pt idx="13">
                  <c:v>2.6401222510845757</c:v>
                </c:pt>
                <c:pt idx="14">
                  <c:v>2.8638614249053025</c:v>
                </c:pt>
                <c:pt idx="15">
                  <c:v>2.6848700858487211</c:v>
                </c:pt>
                <c:pt idx="16">
                  <c:v>2.1031482339148315</c:v>
                </c:pt>
                <c:pt idx="17">
                  <c:v>2.2373917382072674</c:v>
                </c:pt>
                <c:pt idx="18">
                  <c:v>2.9086092596694479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D5E-4AF2-A2C3-189E37F41A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2.663167104111986E-2"/>
                  <c:y val="-2.3384850274014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5E-4AF2-A2C3-189E37F41A6C}"/>
                </c:ext>
              </c:extLst>
            </c:dLbl>
            <c:dLbl>
              <c:idx val="18"/>
              <c:layout>
                <c:manualLayout>
                  <c:x val="-3.4104222196773489E-4"/>
                  <c:y val="2.9474372149456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5E-4AF2-A2C3-189E37F41A6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>
                  <c:v>5.6340821404103414</c:v>
                </c:pt>
                <c:pt idx="5">
                  <c:v>3.2942127270810642</c:v>
                </c:pt>
                <c:pt idx="10">
                  <c:v>3.6199403348657748</c:v>
                </c:pt>
                <c:pt idx="11">
                  <c:v>3.4070026681089649</c:v>
                </c:pt>
                <c:pt idx="12">
                  <c:v>2.1293766675681027</c:v>
                </c:pt>
                <c:pt idx="13">
                  <c:v>1.4905636672976719</c:v>
                </c:pt>
                <c:pt idx="14">
                  <c:v>3.1940650013521541</c:v>
                </c:pt>
                <c:pt idx="15">
                  <c:v>2.9811273345953437</c:v>
                </c:pt>
                <c:pt idx="16">
                  <c:v>4.4716910018930154</c:v>
                </c:pt>
                <c:pt idx="17">
                  <c:v>2.7681896678385334</c:v>
                </c:pt>
                <c:pt idx="18">
                  <c:v>2.1293766675681027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5D5E-4AF2-A2C3-189E37F41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992384"/>
        <c:axId val="254993920"/>
      </c:lineChart>
      <c:catAx>
        <c:axId val="2549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4993920"/>
        <c:crosses val="autoZero"/>
        <c:auto val="1"/>
        <c:lblAlgn val="ctr"/>
        <c:lblOffset val="100"/>
        <c:noMultiLvlLbl val="0"/>
      </c:catAx>
      <c:valAx>
        <c:axId val="254993920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Rate</a:t>
                </a:r>
                <a:r>
                  <a:rPr lang="en-US" sz="1100" baseline="0" dirty="0"/>
                  <a:t> of murder and non-negligent homicides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4992384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9.6964166394040707E-2"/>
          <c:y val="1.7684623289674128E-2"/>
          <c:w val="0.90053084676583572"/>
          <c:h val="8.9091279577648508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51799161788655E-2"/>
          <c:y val="3.6023716890068475E-2"/>
          <c:w val="0.92636802174619959"/>
          <c:h val="0.902387145646101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7782143803657684E-2"/>
                  <c:y val="3.536924657934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DB-413F-9647-83CCA03856E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B-413F-9647-83CCA03856E8}"/>
                </c:ext>
              </c:extLst>
            </c:dLbl>
            <c:dLbl>
              <c:idx val="18"/>
              <c:layout>
                <c:manualLayout>
                  <c:x val="-2.7782143803657684E-2"/>
                  <c:y val="-4.421155822418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DB-413F-9647-83CCA03856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36.673843097423891</c:v>
                </c:pt>
                <c:pt idx="1">
                  <c:v>39.077520638900111</c:v>
                </c:pt>
                <c:pt idx="2">
                  <c:v>42.622767061734514</c:v>
                </c:pt>
                <c:pt idx="3">
                  <c:v>39.104690131796005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0DB-413F-9647-83CCA03856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5.1685178434099935E-2"/>
                  <c:y val="1.0831947805760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DB-413F-9647-83CCA03856E8}"/>
                </c:ext>
              </c:extLst>
            </c:dLbl>
            <c:dLbl>
              <c:idx val="3"/>
              <c:layout>
                <c:manualLayout>
                  <c:x val="2.4900019830325481E-3"/>
                  <c:y val="1.989636160923573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B-413F-9647-83CCA03856E8}"/>
                </c:ext>
              </c:extLst>
            </c:dLbl>
            <c:dLbl>
              <c:idx val="18"/>
              <c:layout>
                <c:manualLayout>
                  <c:x val="-2.6597902579397047E-2"/>
                  <c:y val="-3.927448484831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DB-413F-9647-83CCA03856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25.896383727542382</c:v>
                </c:pt>
                <c:pt idx="1">
                  <c:v>25.43469775420046</c:v>
                </c:pt>
                <c:pt idx="2">
                  <c:v>26.156235830443251</c:v>
                </c:pt>
                <c:pt idx="3">
                  <c:v>27.538288813099751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0DB-413F-9647-83CCA03856E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5.1396966036766717E-2"/>
                  <c:y val="-2.063206050461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DB-413F-9647-83CCA03856E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DB-413F-9647-83CCA03856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27.223464173553261</c:v>
                </c:pt>
                <c:pt idx="1">
                  <c:v>28.960483603417337</c:v>
                </c:pt>
                <c:pt idx="2">
                  <c:v>29.885207799978122</c:v>
                </c:pt>
                <c:pt idx="3">
                  <c:v>32.826516462344614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0DB-413F-9647-83CCA03856E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4.3062322895669407E-2"/>
                  <c:y val="5.6001307083968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DB-413F-9647-83CCA03856E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DB-413F-9647-83CCA03856E8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DB-413F-9647-83CCA03856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19.39005663983361</c:v>
                </c:pt>
                <c:pt idx="1">
                  <c:v>20.410692602835656</c:v>
                </c:pt>
                <c:pt idx="2">
                  <c:v>21.134397444470238</c:v>
                </c:pt>
                <c:pt idx="3">
                  <c:v>21.942952676800772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0DB-413F-9647-83CCA03856E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5.1396966036766717E-2"/>
                  <c:y val="-1.473718607472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DB-413F-9647-83CCA03856E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DB-413F-9647-83CCA03856E8}"/>
                </c:ext>
              </c:extLst>
            </c:dLbl>
            <c:dLbl>
              <c:idx val="18"/>
              <c:layout>
                <c:manualLayout>
                  <c:x val="-3.4104222196773489E-4"/>
                  <c:y val="2.9474372149456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DB-413F-9647-83CCA03856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Sheet1!$B$6:$E$6</c:f>
              <c:numCache>
                <c:formatCode>0.0</c:formatCode>
                <c:ptCount val="4"/>
                <c:pt idx="0">
                  <c:v>18.217444262034633</c:v>
                </c:pt>
                <c:pt idx="1">
                  <c:v>19.681664941875599</c:v>
                </c:pt>
                <c:pt idx="2">
                  <c:v>20.665775367239263</c:v>
                </c:pt>
                <c:pt idx="3">
                  <c:v>19.137105796650374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00DB-413F-9647-83CCA0385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380864"/>
        <c:axId val="255444096"/>
      </c:lineChart>
      <c:catAx>
        <c:axId val="25538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5444096"/>
        <c:crosses val="autoZero"/>
        <c:auto val="1"/>
        <c:lblAlgn val="ctr"/>
        <c:lblOffset val="100"/>
        <c:noMultiLvlLbl val="0"/>
      </c:catAx>
      <c:valAx>
        <c:axId val="255444096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Rate of rape per</a:t>
                </a:r>
                <a:r>
                  <a:rPr lang="en-US" sz="1100" baseline="0" dirty="0"/>
                  <a:t>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0.235815632464326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5380864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9.6964166394040707E-2"/>
          <c:y val="1.7684623289674128E-2"/>
          <c:w val="0.90053084676583572"/>
          <c:h val="8.9091279577648508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30779606666494"/>
          <c:y val="3.7142114984224574E-2"/>
          <c:w val="0.77851331111833688"/>
          <c:h val="0.505027479050065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A97-475D-AF17-DDEB9099DE0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'Assault Hospitalizations'!$F$1:$F$13</c:f>
              <c:strCache>
                <c:ptCount val="13"/>
                <c:pt idx="0">
                  <c:v>New York City</c:v>
                </c:pt>
                <c:pt idx="1">
                  <c:v>Riverdale &amp; Fieldston (208)</c:v>
                </c:pt>
                <c:pt idx="2">
                  <c:v>Throgs Neck &amp; Co-op City (210)</c:v>
                </c:pt>
                <c:pt idx="3">
                  <c:v>Morris Park &amp; Bronxdale (211)</c:v>
                </c:pt>
                <c:pt idx="4">
                  <c:v>Williamsbridge &amp; Baychester (212)</c:v>
                </c:pt>
                <c:pt idx="5">
                  <c:v>Kingsbridge Heights &amp; Bedford (207)</c:v>
                </c:pt>
                <c:pt idx="6">
                  <c:v>Parkchester &amp; Soundview (209)</c:v>
                </c:pt>
                <c:pt idx="7">
                  <c:v>Highbridge &amp; Concourse (204)</c:v>
                </c:pt>
                <c:pt idx="8">
                  <c:v>Fordham &amp; University Heights (205)</c:v>
                </c:pt>
                <c:pt idx="9">
                  <c:v>Hunts Point &amp; Longwood (202)</c:v>
                </c:pt>
                <c:pt idx="10">
                  <c:v>Belmont &amp; East Tremont (206)</c:v>
                </c:pt>
                <c:pt idx="11">
                  <c:v>Morrisania &amp; Crotona (203)</c:v>
                </c:pt>
                <c:pt idx="12">
                  <c:v>Mott Haven &amp; Melrose (201)</c:v>
                </c:pt>
              </c:strCache>
            </c:strRef>
          </c:cat>
          <c:val>
            <c:numRef>
              <c:f>'Assault Hospitalizations'!$G$1:$G$13</c:f>
              <c:numCache>
                <c:formatCode>0</c:formatCode>
                <c:ptCount val="13"/>
                <c:pt idx="0" formatCode="General">
                  <c:v>59</c:v>
                </c:pt>
                <c:pt idx="1">
                  <c:v>40</c:v>
                </c:pt>
                <c:pt idx="2">
                  <c:v>53</c:v>
                </c:pt>
                <c:pt idx="3">
                  <c:v>64</c:v>
                </c:pt>
                <c:pt idx="4">
                  <c:v>82</c:v>
                </c:pt>
                <c:pt idx="5">
                  <c:v>97</c:v>
                </c:pt>
                <c:pt idx="6">
                  <c:v>100</c:v>
                </c:pt>
                <c:pt idx="7">
                  <c:v>123</c:v>
                </c:pt>
                <c:pt idx="8">
                  <c:v>126</c:v>
                </c:pt>
                <c:pt idx="9">
                  <c:v>151</c:v>
                </c:pt>
                <c:pt idx="10">
                  <c:v>152</c:v>
                </c:pt>
                <c:pt idx="11">
                  <c:v>161</c:v>
                </c:pt>
                <c:pt idx="12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F9-4CBA-94E8-303AC61E4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30664192"/>
        <c:axId val="330715136"/>
      </c:barChart>
      <c:catAx>
        <c:axId val="33066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715136"/>
        <c:crosses val="autoZero"/>
        <c:auto val="1"/>
        <c:lblAlgn val="ctr"/>
        <c:lblOffset val="100"/>
        <c:noMultiLvlLbl val="0"/>
      </c:catAx>
      <c:valAx>
        <c:axId val="330715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 dirty="0">
                    <a:effectLst/>
                  </a:rPr>
                  <a:t>Age-adjusted r</a:t>
                </a:r>
                <a:r>
                  <a:rPr lang="en-US" dirty="0"/>
                  <a:t>ate of assault </a:t>
                </a:r>
              </a:p>
              <a:p>
                <a:pPr>
                  <a:defRPr/>
                </a:pPr>
                <a:r>
                  <a:rPr lang="en-US" dirty="0"/>
                  <a:t>hospitalizations per 100,000</a:t>
                </a:r>
              </a:p>
            </c:rich>
          </c:tx>
          <c:layout>
            <c:manualLayout>
              <c:xMode val="edge"/>
              <c:yMode val="edge"/>
              <c:x val="5.5574802630633892E-2"/>
              <c:y val="4.660127736631863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066419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D5-4435-AE6D-109B0A04E9A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ED5-4435-AE6D-109B0A04E9A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D5-4435-AE6D-109B0A04E9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7.2</c:v>
                </c:pt>
                <c:pt idx="1">
                  <c:v>12.1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5-4435-AE6D-109B0A04E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31205632"/>
        <c:axId val="331211520"/>
      </c:barChart>
      <c:catAx>
        <c:axId val="3312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11520"/>
        <c:crosses val="autoZero"/>
        <c:auto val="1"/>
        <c:lblAlgn val="ctr"/>
        <c:lblOffset val="100"/>
        <c:noMultiLvlLbl val="0"/>
      </c:catAx>
      <c:valAx>
        <c:axId val="331211520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Assault-related hospitalization rate per 10,000</a:t>
                </a:r>
              </a:p>
            </c:rich>
          </c:tx>
          <c:layout>
            <c:manualLayout>
              <c:xMode val="edge"/>
              <c:yMode val="edge"/>
              <c:x val="8.0438633345508211E-3"/>
              <c:y val="8.19508735419691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056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698517415053E-2"/>
          <c:y val="2.7440829822330714E-2"/>
          <c:w val="0.92736291409519755"/>
          <c:h val="0.74646370782551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11-4213-BFB9-174F11CF97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11-4213-BFB9-174F11CF97E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11-4213-BFB9-174F11CF97E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11-4213-BFB9-174F11CF97E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811-4213-BFB9-174F11CF97E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811-4213-BFB9-174F11CF97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811-4213-BFB9-174F11CF97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811-4213-BFB9-174F11CF97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811-4213-BFB9-174F11CF97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811-4213-BFB9-174F11CF97E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811-4213-BFB9-174F11CF97E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811-4213-BFB9-174F11CF97EC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811-4213-BFB9-174F11CF97E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811-4213-BFB9-174F11CF97E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811-4213-BFB9-174F11CF97E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811-4213-BFB9-174F11CF97E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811-4213-BFB9-174F11CF97E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811-4213-BFB9-174F11CF97E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811-4213-BFB9-174F11CF97E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811-4213-BFB9-174F11CF97E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811-4213-BFB9-174F11CF97E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811-4213-BFB9-174F11CF97E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811-4213-BFB9-174F11CF97EC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811-4213-BFB9-174F11CF97EC}"/>
              </c:ext>
            </c:extLst>
          </c:dPt>
          <c:dPt>
            <c:idx val="25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811-4213-BFB9-174F11CF97EC}"/>
              </c:ext>
            </c:extLst>
          </c:dPt>
          <c:dPt>
            <c:idx val="26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811-4213-BFB9-174F11CF97EC}"/>
              </c:ext>
            </c:extLst>
          </c:dPt>
          <c:dPt>
            <c:idx val="27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811-4213-BFB9-174F11CF97EC}"/>
              </c:ext>
            </c:extLst>
          </c:dPt>
          <c:dPt>
            <c:idx val="28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5811-4213-BFB9-174F11CF97EC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11-4213-BFB9-174F11CF97E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0 to 10</c:v>
                </c:pt>
                <c:pt idx="7">
                  <c:v>11 to 17</c:v>
                </c:pt>
                <c:pt idx="8">
                  <c:v>18 to 29</c:v>
                </c:pt>
                <c:pt idx="9">
                  <c:v>30 to 39</c:v>
                </c:pt>
                <c:pt idx="10">
                  <c:v>40 to 49</c:v>
                </c:pt>
                <c:pt idx="11">
                  <c:v>50 to 59</c:v>
                </c:pt>
                <c:pt idx="12">
                  <c:v>60 plus</c:v>
                </c:pt>
                <c:pt idx="14">
                  <c:v>Male</c:v>
                </c:pt>
                <c:pt idx="15">
                  <c:v>Female</c:v>
                </c:pt>
                <c:pt idx="17">
                  <c:v>Hispanic</c:v>
                </c:pt>
                <c:pt idx="18">
                  <c:v>Non-Hispanic black</c:v>
                </c:pt>
                <c:pt idx="19">
                  <c:v>Non-Hispanic white</c:v>
                </c:pt>
                <c:pt idx="20">
                  <c:v>Non-Hispanic Asian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13.136691655573459</c:v>
                </c:pt>
                <c:pt idx="1">
                  <c:v>8.0641458210078412</c:v>
                </c:pt>
                <c:pt idx="2">
                  <c:v>4.8371190844300997</c:v>
                </c:pt>
                <c:pt idx="3">
                  <c:v>6.6259703840497925</c:v>
                </c:pt>
                <c:pt idx="4">
                  <c:v>8.666913192197466</c:v>
                </c:pt>
                <c:pt idx="6">
                  <c:v>12.800079498851471</c:v>
                </c:pt>
                <c:pt idx="7">
                  <c:v>2.4880157525546371</c:v>
                </c:pt>
                <c:pt idx="8">
                  <c:v>8.4067543715311004</c:v>
                </c:pt>
                <c:pt idx="9">
                  <c:v>8.1899326873179472</c:v>
                </c:pt>
                <c:pt idx="10">
                  <c:v>9.8765874848143884</c:v>
                </c:pt>
                <c:pt idx="11">
                  <c:v>8.8675851572273157</c:v>
                </c:pt>
                <c:pt idx="12">
                  <c:v>4.9028653410680958</c:v>
                </c:pt>
                <c:pt idx="14">
                  <c:v>6.4334799788328514</c:v>
                </c:pt>
                <c:pt idx="15">
                  <c:v>9.3192996240093837</c:v>
                </c:pt>
                <c:pt idx="17">
                  <c:v>7.2871880990376878</c:v>
                </c:pt>
                <c:pt idx="18">
                  <c:v>18.10073758278585</c:v>
                </c:pt>
                <c:pt idx="19">
                  <c:v>3.5891624765803507</c:v>
                </c:pt>
                <c:pt idx="20">
                  <c:v>4.623819385623011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5811-4213-BFB9-174F11CF9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80965632"/>
        <c:axId val="380967168"/>
      </c:barChart>
      <c:catAx>
        <c:axId val="38096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crossAx val="380967168"/>
        <c:crosses val="autoZero"/>
        <c:auto val="1"/>
        <c:lblAlgn val="ctr"/>
        <c:lblOffset val="100"/>
        <c:noMultiLvlLbl val="0"/>
      </c:catAx>
      <c:valAx>
        <c:axId val="380967168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Crude domestic violence-related homicide rate per 1,000,000</a:t>
                </a:r>
              </a:p>
            </c:rich>
          </c:tx>
          <c:layout>
            <c:manualLayout>
              <c:xMode val="edge"/>
              <c:yMode val="edge"/>
              <c:x val="2.2522522522522522E-3"/>
              <c:y val="7.901675682301148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80965632"/>
        <c:crossesAt val="1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93409556682125E-2"/>
          <c:y val="7.1428571428571425E-2"/>
          <c:w val="0.91834951281774713"/>
          <c:h val="0.68296845706786646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6B-4A55-B4AD-B985FCD8062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6B-4A55-B4AD-B985FCD8062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6B-4A55-B4AD-B985FCD8062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6B-4A55-B4AD-B985FCD8062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6B-4A55-B4AD-B985FCD8062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C6B-4A55-B4AD-B985FCD8062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6B-4A55-B4AD-B985FCD8062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C6B-4A55-B4AD-B985FCD8062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C6B-4A55-B4AD-B985FCD8062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C6B-4A55-B4AD-B985FCD8062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C6B-4A55-B4AD-B985FCD8062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C6B-4A55-B4AD-B985FCD8062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C6B-4A55-B4AD-B985FCD8062D}"/>
              </c:ext>
            </c:extLst>
          </c:dPt>
          <c:dLbls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23.9*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C6B-4A55-B4AD-B985FCD8062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Benzo'!$A$2:$A$20</c:f>
              <c:strCache>
                <c:ptCount val="19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4">
                  <c:v>Hispanic</c:v>
                </c:pt>
                <c:pt idx="15">
                  <c:v>Non-Hispanic black</c:v>
                </c:pt>
                <c:pt idx="16">
                  <c:v>Non-Hispanic white</c:v>
                </c:pt>
                <c:pt idx="17">
                  <c:v>Non-Hispanic Asian</c:v>
                </c:pt>
                <c:pt idx="18">
                  <c:v>Non-Hispanic other</c:v>
                </c:pt>
              </c:strCache>
            </c:strRef>
          </c:cat>
          <c:val>
            <c:numRef>
              <c:f>'YRBS - Benzo'!$B$2:$B$20</c:f>
              <c:numCache>
                <c:formatCode>General</c:formatCode>
                <c:ptCount val="19"/>
                <c:pt idx="0">
                  <c:v>15.8</c:v>
                </c:pt>
                <c:pt idx="1">
                  <c:v>15.3</c:v>
                </c:pt>
                <c:pt idx="2">
                  <c:v>15.8</c:v>
                </c:pt>
                <c:pt idx="3">
                  <c:v>14.9</c:v>
                </c:pt>
                <c:pt idx="4">
                  <c:v>16.399999999999999</c:v>
                </c:pt>
                <c:pt idx="6">
                  <c:v>13.6</c:v>
                </c:pt>
                <c:pt idx="7">
                  <c:v>17.899999999999999</c:v>
                </c:pt>
                <c:pt idx="9">
                  <c:v>16.3</c:v>
                </c:pt>
                <c:pt idx="10">
                  <c:v>16</c:v>
                </c:pt>
                <c:pt idx="11">
                  <c:v>16.7</c:v>
                </c:pt>
                <c:pt idx="12">
                  <c:v>13.2</c:v>
                </c:pt>
                <c:pt idx="14">
                  <c:v>15.5</c:v>
                </c:pt>
                <c:pt idx="15">
                  <c:v>12.5</c:v>
                </c:pt>
                <c:pt idx="16">
                  <c:v>23.9</c:v>
                </c:pt>
                <c:pt idx="17">
                  <c:v>18</c:v>
                </c:pt>
                <c:pt idx="18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C6B-4A55-B4AD-B985FCD80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0573312"/>
        <c:axId val="330575232"/>
      </c:barChart>
      <c:catAx>
        <c:axId val="3305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575232"/>
        <c:crosses val="autoZero"/>
        <c:auto val="1"/>
        <c:lblAlgn val="ctr"/>
        <c:lblOffset val="100"/>
        <c:noMultiLvlLbl val="0"/>
      </c:catAx>
      <c:valAx>
        <c:axId val="330575232"/>
        <c:scaling>
          <c:orientation val="minMax"/>
          <c:max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of youth who reported being bullied on school property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9444144824362709E-3"/>
              <c:y val="3.84050431196100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0573312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698517415053E-2"/>
          <c:y val="2.7440829822330714E-2"/>
          <c:w val="0.92736291409519755"/>
          <c:h val="0.74646370782551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2E-44AA-84CD-BDCBEF3EEF1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2E-44AA-84CD-BDCBEF3EEF1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2E-44AA-84CD-BDCBEF3EEF1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2E-44AA-84CD-BDCBEF3EEF1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2E-44AA-84CD-BDCBEF3EEF1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2E-44AA-84CD-BDCBEF3EEF1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2E-44AA-84CD-BDCBEF3EEF1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2E-44AA-84CD-BDCBEF3EEF1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2E-44AA-84CD-BDCBEF3EEF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2E-44AA-84CD-BDCBEF3EEF1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E2E-44AA-84CD-BDCBEF3EEF1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E2E-44AA-84CD-BDCBEF3EEF1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E2E-44AA-84CD-BDCBEF3EEF1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E2E-44AA-84CD-BDCBEF3EEF1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E2E-44AA-84CD-BDCBEF3EEF1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E2E-44AA-84CD-BDCBEF3EEF1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E2E-44AA-84CD-BDCBEF3EEF1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E2E-44AA-84CD-BDCBEF3EEF1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E2E-44AA-84CD-BDCBEF3EEF1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E2E-44AA-84CD-BDCBEF3EEF1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E2E-44AA-84CD-BDCBEF3EEF1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E2E-44AA-84CD-BDCBEF3EEF1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E2E-44AA-84CD-BDCBEF3EEF1C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E2E-44AA-84CD-BDCBEF3EEF1C}"/>
              </c:ext>
            </c:extLst>
          </c:dPt>
          <c:dPt>
            <c:idx val="25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E2E-44AA-84CD-BDCBEF3EEF1C}"/>
              </c:ext>
            </c:extLst>
          </c:dPt>
          <c:dPt>
            <c:idx val="26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E2E-44AA-84CD-BDCBEF3EEF1C}"/>
              </c:ext>
            </c:extLst>
          </c:dPt>
          <c:dPt>
            <c:idx val="27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E2E-44AA-84CD-BDCBEF3EEF1C}"/>
              </c:ext>
            </c:extLst>
          </c:dPt>
          <c:dPt>
            <c:idx val="28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E2E-44AA-84CD-BDCBEF3EEF1C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2E-44AA-84CD-BDCBEF3EEF1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11 to 17</c:v>
                </c:pt>
                <c:pt idx="7">
                  <c:v>18 to 29</c:v>
                </c:pt>
                <c:pt idx="8">
                  <c:v>30 to 39</c:v>
                </c:pt>
                <c:pt idx="9">
                  <c:v>40 to 49</c:v>
                </c:pt>
                <c:pt idx="10">
                  <c:v>50 to 59</c:v>
                </c:pt>
                <c:pt idx="11">
                  <c:v>60 plus</c:v>
                </c:pt>
                <c:pt idx="13">
                  <c:v>Male</c:v>
                </c:pt>
                <c:pt idx="14">
                  <c:v>Female</c:v>
                </c:pt>
                <c:pt idx="16">
                  <c:v>Hispanic</c:v>
                </c:pt>
                <c:pt idx="17">
                  <c:v>Non-Hispanic black</c:v>
                </c:pt>
                <c:pt idx="18">
                  <c:v>Non-Hispanic white</c:v>
                </c:pt>
                <c:pt idx="19">
                  <c:v>Non-Hispanic Asian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7.2123013010991546</c:v>
                </c:pt>
                <c:pt idx="1">
                  <c:v>3.9372006067273575</c:v>
                </c:pt>
                <c:pt idx="2">
                  <c:v>2.6452994992977108</c:v>
                </c:pt>
                <c:pt idx="3">
                  <c:v>3.3129851920248963</c:v>
                </c:pt>
                <c:pt idx="4">
                  <c:v>4.2021397295502876</c:v>
                </c:pt>
                <c:pt idx="6">
                  <c:v>0.58693999064554858</c:v>
                </c:pt>
                <c:pt idx="7">
                  <c:v>5.5789822605935706</c:v>
                </c:pt>
                <c:pt idx="8">
                  <c:v>6.4271939072134741</c:v>
                </c:pt>
                <c:pt idx="9">
                  <c:v>7.6566863762086852</c:v>
                </c:pt>
                <c:pt idx="10">
                  <c:v>4.922813818901929</c:v>
                </c:pt>
                <c:pt idx="11">
                  <c:v>1.988886675620221</c:v>
                </c:pt>
                <c:pt idx="13">
                  <c:v>2.0245559518881193</c:v>
                </c:pt>
                <c:pt idx="14">
                  <c:v>5.9685301769019672</c:v>
                </c:pt>
                <c:pt idx="16">
                  <c:v>4.6217212469937738</c:v>
                </c:pt>
                <c:pt idx="17">
                  <c:v>7.7576104650854498</c:v>
                </c:pt>
                <c:pt idx="18">
                  <c:v>2.1403930387720553</c:v>
                </c:pt>
                <c:pt idx="19">
                  <c:v>2.203617626590487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6E2E-44AA-84CD-BDCBEF3EE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83495552"/>
        <c:axId val="383575168"/>
      </c:barChart>
      <c:catAx>
        <c:axId val="38349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crossAx val="383575168"/>
        <c:crosses val="autoZero"/>
        <c:auto val="1"/>
        <c:lblAlgn val="ctr"/>
        <c:lblOffset val="100"/>
        <c:noMultiLvlLbl val="0"/>
      </c:catAx>
      <c:valAx>
        <c:axId val="383575168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Crude intimate partner violence-related</a:t>
                </a:r>
                <a:r>
                  <a:rPr lang="en-US" sz="1100" baseline="0" dirty="0"/>
                  <a:t> </a:t>
                </a:r>
                <a:r>
                  <a:rPr lang="en-US" sz="1100" dirty="0"/>
                  <a:t> homicide rate per 1,000,000</a:t>
                </a:r>
              </a:p>
            </c:rich>
          </c:tx>
          <c:layout>
            <c:manualLayout>
              <c:xMode val="edge"/>
              <c:yMode val="edge"/>
              <c:x val="2.2522522522522522E-3"/>
              <c:y val="7.901675682301148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83495552"/>
        <c:crossesAt val="1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698517415053E-2"/>
          <c:y val="2.7440829822330714E-2"/>
          <c:w val="0.92736291409519755"/>
          <c:h val="0.74646370782551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2F-4EBD-BB24-168E4CD7D5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2F-4EBD-BB24-168E4CD7D50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2F-4EBD-BB24-168E4CD7D50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2F-4EBD-BB24-168E4CD7D50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2F-4EBD-BB24-168E4CD7D50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2F-4EBD-BB24-168E4CD7D5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2F-4EBD-BB24-168E4CD7D5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2F-4EBD-BB24-168E4CD7D50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2F-4EBD-BB24-168E4CD7D50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2F-4EBD-BB24-168E4CD7D50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E2F-4EBD-BB24-168E4CD7D50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E2F-4EBD-BB24-168E4CD7D50F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E2F-4EBD-BB24-168E4CD7D50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E2F-4EBD-BB24-168E4CD7D50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E2F-4EBD-BB24-168E4CD7D50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E2F-4EBD-BB24-168E4CD7D50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E2F-4EBD-BB24-168E4CD7D50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E2F-4EBD-BB24-168E4CD7D50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E2F-4EBD-BB24-168E4CD7D50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E2F-4EBD-BB24-168E4CD7D50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E2F-4EBD-BB24-168E4CD7D50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E2F-4EBD-BB24-168E4CD7D50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E2F-4EBD-BB24-168E4CD7D50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E2F-4EBD-BB24-168E4CD7D50F}"/>
              </c:ext>
            </c:extLst>
          </c:dPt>
          <c:dPt>
            <c:idx val="25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E2F-4EBD-BB24-168E4CD7D50F}"/>
              </c:ext>
            </c:extLst>
          </c:dPt>
          <c:dPt>
            <c:idx val="26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E2F-4EBD-BB24-168E4CD7D50F}"/>
              </c:ext>
            </c:extLst>
          </c:dPt>
          <c:dPt>
            <c:idx val="27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E2F-4EBD-BB24-168E4CD7D50F}"/>
              </c:ext>
            </c:extLst>
          </c:dPt>
          <c:dPt>
            <c:idx val="28"/>
            <c:invertIfNegative val="0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E2F-4EBD-BB24-168E4CD7D50F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2F-4EBD-BB24-168E4CD7D50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0 to 10</c:v>
                </c:pt>
                <c:pt idx="7">
                  <c:v>11 to 17</c:v>
                </c:pt>
                <c:pt idx="8">
                  <c:v>18 to 29</c:v>
                </c:pt>
                <c:pt idx="9">
                  <c:v>30 to 39</c:v>
                </c:pt>
                <c:pt idx="10">
                  <c:v>40 to 49</c:v>
                </c:pt>
                <c:pt idx="11">
                  <c:v>50 to 59</c:v>
                </c:pt>
                <c:pt idx="12">
                  <c:v>60 plus</c:v>
                </c:pt>
                <c:pt idx="14">
                  <c:v>Male</c:v>
                </c:pt>
                <c:pt idx="15">
                  <c:v>Female</c:v>
                </c:pt>
                <c:pt idx="17">
                  <c:v>Hispanic</c:v>
                </c:pt>
                <c:pt idx="18">
                  <c:v>Non-Hispanic black</c:v>
                </c:pt>
                <c:pt idx="19">
                  <c:v>Non-Hispanic white</c:v>
                </c:pt>
                <c:pt idx="20">
                  <c:v>Non-Hispanic Asian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5.9243903544743057</c:v>
                </c:pt>
                <c:pt idx="1">
                  <c:v>4.1269452142804823</c:v>
                </c:pt>
                <c:pt idx="2">
                  <c:v>2.1918195851323889</c:v>
                </c:pt>
                <c:pt idx="3">
                  <c:v>3.3129851920248963</c:v>
                </c:pt>
                <c:pt idx="4">
                  <c:v>4.4647734626471802</c:v>
                </c:pt>
                <c:pt idx="6">
                  <c:v>12.770458532558219</c:v>
                </c:pt>
                <c:pt idx="7">
                  <c:v>1.9117473981026438</c:v>
                </c:pt>
                <c:pt idx="8">
                  <c:v>2.8164760838632112</c:v>
                </c:pt>
                <c:pt idx="9">
                  <c:v>1.7664560698136744</c:v>
                </c:pt>
                <c:pt idx="10">
                  <c:v>2.2485912683292013</c:v>
                </c:pt>
                <c:pt idx="11">
                  <c:v>3.9652636569660369</c:v>
                </c:pt>
                <c:pt idx="12">
                  <c:v>2.9035912388778158</c:v>
                </c:pt>
                <c:pt idx="14">
                  <c:v>4.3839234570788017</c:v>
                </c:pt>
                <c:pt idx="15">
                  <c:v>3.373536465732847</c:v>
                </c:pt>
                <c:pt idx="17">
                  <c:v>2.662255929770708</c:v>
                </c:pt>
                <c:pt idx="18">
                  <c:v>10.341536356839477</c:v>
                </c:pt>
                <c:pt idx="19">
                  <c:v>1.453501599288574</c:v>
                </c:pt>
                <c:pt idx="20">
                  <c:v>2.4101280784538242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6E2F-4EBD-BB24-168E4CD7D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84475520"/>
        <c:axId val="384477056"/>
      </c:barChart>
      <c:catAx>
        <c:axId val="38447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crossAx val="384477056"/>
        <c:crosses val="autoZero"/>
        <c:auto val="1"/>
        <c:lblAlgn val="ctr"/>
        <c:lblOffset val="100"/>
        <c:noMultiLvlLbl val="0"/>
      </c:catAx>
      <c:valAx>
        <c:axId val="384477056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Crude Other</a:t>
                </a:r>
                <a:r>
                  <a:rPr lang="en-US" sz="1100" baseline="0" dirty="0"/>
                  <a:t> family-related </a:t>
                </a:r>
                <a:r>
                  <a:rPr lang="en-US" sz="1100" dirty="0"/>
                  <a:t>homicide rate per 1,000,000</a:t>
                </a:r>
              </a:p>
            </c:rich>
          </c:tx>
          <c:layout>
            <c:manualLayout>
              <c:xMode val="edge"/>
              <c:yMode val="edge"/>
              <c:x val="2.2522522522522522E-3"/>
              <c:y val="7.901675682301148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84475520"/>
        <c:crossesAt val="1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71161012280874E-2"/>
          <c:y val="0.10258656988624849"/>
          <c:w val="0.58933232882926667"/>
          <c:h val="0.765429955509036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D-47BA-B35E-B17E69A958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D-47BA-B35E-B17E69A958F2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D-47BA-B35E-B17E69A958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D-47BA-B35E-B17E69A958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D-47BA-B35E-B17E69A958F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Cutting/knife</c:v>
                </c:pt>
                <c:pt idx="1">
                  <c:v>Firearm</c:v>
                </c:pt>
                <c:pt idx="2">
                  <c:v>Blunt trauma</c:v>
                </c:pt>
                <c:pt idx="3">
                  <c:v>Asphyxiation</c:v>
                </c:pt>
                <c:pt idx="4">
                  <c:v>Strangulation</c:v>
                </c:pt>
                <c:pt idx="5">
                  <c:v>Physical force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48.9</c:v>
                </c:pt>
                <c:pt idx="1">
                  <c:v>23.2</c:v>
                </c:pt>
                <c:pt idx="2">
                  <c:v>14.3</c:v>
                </c:pt>
                <c:pt idx="3">
                  <c:v>6.1</c:v>
                </c:pt>
                <c:pt idx="4">
                  <c:v>3.9</c:v>
                </c:pt>
                <c:pt idx="5">
                  <c:v>1.1000000000000001</c:v>
                </c:pt>
                <c:pt idx="6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7D-47BA-B35E-B17E69A958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0812352159684"/>
          <c:y val="0.30670419874916904"/>
          <c:w val="0.19680336431849257"/>
          <c:h val="0.38124671073466798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7847772704385"/>
          <c:y val="0.11280351988478601"/>
          <c:w val="0.86757605858057962"/>
          <c:h val="0.76051307156242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B6-4FBB-B5D0-B7228B8758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B6-4FBB-B5D0-B7228B87585E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B6-4FBB-B5D0-B7228B87585E}"/>
              </c:ext>
            </c:extLst>
          </c:dPt>
          <c:dPt>
            <c:idx val="4"/>
            <c:bubble3D val="0"/>
            <c:spPr>
              <a:solidFill>
                <a:srgbClr val="6A3D9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B6-4FBB-B5D0-B7228B87585E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B6-4FBB-B5D0-B7228B87585E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B6-4FBB-B5D0-B7228B87585E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B6-4FBB-B5D0-B7228B8758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0470373094679199E-2"/>
                  <c:y val="-2.633215044664679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B6-4FBB-B5D0-B7228B87585E}"/>
                </c:ext>
              </c:extLst>
            </c:dLbl>
            <c:dLbl>
              <c:idx val="5"/>
              <c:layout>
                <c:manualLayout>
                  <c:x val="-3.9871199545311063E-2"/>
                  <c:y val="-1.66638819817783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B6-4FBB-B5D0-B7228B87585E}"/>
                </c:ext>
              </c:extLst>
            </c:dLbl>
            <c:dLbl>
              <c:idx val="7"/>
              <c:layout>
                <c:manualLayout>
                  <c:x val="4.8826836418326455E-2"/>
                  <c:y val="-1.070608961443580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B6-4FBB-B5D0-B7228B875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Cutting/knife</c:v>
                </c:pt>
                <c:pt idx="1">
                  <c:v>Firearm</c:v>
                </c:pt>
                <c:pt idx="2">
                  <c:v>Blunt trauma</c:v>
                </c:pt>
                <c:pt idx="3">
                  <c:v>Asphyxiation</c:v>
                </c:pt>
                <c:pt idx="4">
                  <c:v>Physical force</c:v>
                </c:pt>
                <c:pt idx="5">
                  <c:v>Shaken baby</c:v>
                </c:pt>
                <c:pt idx="6">
                  <c:v>Strangulation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66</c:v>
                </c:pt>
                <c:pt idx="1">
                  <c:v>38</c:v>
                </c:pt>
                <c:pt idx="2">
                  <c:v>48</c:v>
                </c:pt>
                <c:pt idx="3">
                  <c:v>19</c:v>
                </c:pt>
                <c:pt idx="4">
                  <c:v>7</c:v>
                </c:pt>
                <c:pt idx="5">
                  <c:v>10</c:v>
                </c:pt>
                <c:pt idx="6">
                  <c:v>2</c:v>
                </c:pt>
                <c:pt idx="7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AB6-4FBB-B5D0-B7228B875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67-4AD4-88A3-BF1FD228150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67-4AD4-88A3-BF1FD22815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67-4AD4-88A3-BF1FD228150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367-4AD4-88A3-BF1FD22815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367-4AD4-88A3-BF1FD228150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367-4AD4-88A3-BF1FD228150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367-4AD4-88A3-BF1FD228150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New York City</c:v>
                </c:pt>
                <c:pt idx="2">
                  <c:v>Brownsville (BK 16)</c:v>
                </c:pt>
                <c:pt idx="3">
                  <c:v>Highbridge &amp; Concourse (BX 4)</c:v>
                </c:pt>
                <c:pt idx="4">
                  <c:v>Hunts Point, Longwood, Mott Haven &amp; Melrose (BX 1/2)</c:v>
                </c:pt>
                <c:pt idx="5">
                  <c:v>Morris Heights &amp; Fordham South (BX 5)</c:v>
                </c:pt>
                <c:pt idx="6">
                  <c:v>Jamaica, Hollis &amp; St. Albans (QN 12)</c:v>
                </c:pt>
                <c:pt idx="7">
                  <c:v>Wakefield &amp; Woodlawn (BX 12)</c:v>
                </c:pt>
                <c:pt idx="8">
                  <c:v>Richmond Hill &amp; Woodhaven (QN 9)</c:v>
                </c:pt>
                <c:pt idx="9">
                  <c:v>Belmont, Crotona, East Tremont &amp; Morrisania (BX 3/6)</c:v>
                </c:pt>
                <c:pt idx="10">
                  <c:v>New Springville &amp; South Beach (SI 2)</c:v>
                </c:pt>
                <c:pt idx="11">
                  <c:v>Canarsie &amp; Flatlands (BK 18)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4.4400000000000004</c:v>
                </c:pt>
                <c:pt idx="2">
                  <c:v>16.5</c:v>
                </c:pt>
                <c:pt idx="3">
                  <c:v>14.6</c:v>
                </c:pt>
                <c:pt idx="4">
                  <c:v>10.9</c:v>
                </c:pt>
                <c:pt idx="5">
                  <c:v>10</c:v>
                </c:pt>
                <c:pt idx="6">
                  <c:v>9.5</c:v>
                </c:pt>
                <c:pt idx="7">
                  <c:v>9.4</c:v>
                </c:pt>
                <c:pt idx="8">
                  <c:v>9</c:v>
                </c:pt>
                <c:pt idx="9">
                  <c:v>7.9</c:v>
                </c:pt>
                <c:pt idx="10">
                  <c:v>7.6</c:v>
                </c:pt>
                <c:pt idx="11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367-4AD4-88A3-BF1FD2281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5085440"/>
        <c:axId val="385086976"/>
      </c:barChart>
      <c:catAx>
        <c:axId val="385085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5086976"/>
        <c:crosses val="autoZero"/>
        <c:auto val="1"/>
        <c:lblAlgn val="ctr"/>
        <c:lblOffset val="100"/>
        <c:noMultiLvlLbl val="0"/>
      </c:catAx>
      <c:valAx>
        <c:axId val="385086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 dirty="0">
                    <a:effectLst/>
                  </a:rPr>
                  <a:t>Crude intimate partner homicide rate per 1,000,000</a:t>
                </a:r>
                <a:endParaRPr lang="en-US" sz="1200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508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3354320852239097E-2"/>
                  <c:y val="-3.249586125546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AE-4D83-BAE2-754C8055265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Sheet1!$B$4:$B$19</c:f>
              <c:numCache>
                <c:formatCode>General</c:formatCode>
                <c:ptCount val="16"/>
                <c:pt idx="0">
                  <c:v>12</c:v>
                </c:pt>
                <c:pt idx="1">
                  <c:v>10.7</c:v>
                </c:pt>
                <c:pt idx="2">
                  <c:v>9.6999999999999993</c:v>
                </c:pt>
                <c:pt idx="3">
                  <c:v>10.5</c:v>
                </c:pt>
                <c:pt idx="4">
                  <c:v>11.5</c:v>
                </c:pt>
                <c:pt idx="5">
                  <c:v>9.5</c:v>
                </c:pt>
                <c:pt idx="6">
                  <c:v>9.9</c:v>
                </c:pt>
                <c:pt idx="7">
                  <c:v>7.9</c:v>
                </c:pt>
                <c:pt idx="8">
                  <c:v>9.5</c:v>
                </c:pt>
                <c:pt idx="9">
                  <c:v>10.3</c:v>
                </c:pt>
                <c:pt idx="10">
                  <c:v>8</c:v>
                </c:pt>
                <c:pt idx="11">
                  <c:v>5.5</c:v>
                </c:pt>
                <c:pt idx="12">
                  <c:v>7.7</c:v>
                </c:pt>
                <c:pt idx="13">
                  <c:v>6.5</c:v>
                </c:pt>
                <c:pt idx="14">
                  <c:v>7.2</c:v>
                </c:pt>
                <c:pt idx="15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691E-467B-9613-93CC8479170F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8AE-4D83-BAE2-754C80552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Sheet1!$C$4:$C$19</c:f>
              <c:numCache>
                <c:formatCode>General</c:formatCode>
                <c:ptCount val="16"/>
                <c:pt idx="0">
                  <c:v>8.6</c:v>
                </c:pt>
                <c:pt idx="1">
                  <c:v>9.5</c:v>
                </c:pt>
                <c:pt idx="2">
                  <c:v>9.1</c:v>
                </c:pt>
                <c:pt idx="3">
                  <c:v>8.8000000000000007</c:v>
                </c:pt>
                <c:pt idx="4">
                  <c:v>9</c:v>
                </c:pt>
                <c:pt idx="5">
                  <c:v>8.8000000000000007</c:v>
                </c:pt>
                <c:pt idx="6">
                  <c:v>8.5</c:v>
                </c:pt>
                <c:pt idx="7">
                  <c:v>8.3000000000000007</c:v>
                </c:pt>
                <c:pt idx="8">
                  <c:v>8.4</c:v>
                </c:pt>
                <c:pt idx="9">
                  <c:v>7.7</c:v>
                </c:pt>
                <c:pt idx="10">
                  <c:v>5.7</c:v>
                </c:pt>
                <c:pt idx="11">
                  <c:v>5.4</c:v>
                </c:pt>
                <c:pt idx="12">
                  <c:v>4.8</c:v>
                </c:pt>
                <c:pt idx="13">
                  <c:v>5.7</c:v>
                </c:pt>
                <c:pt idx="14">
                  <c:v>5.4</c:v>
                </c:pt>
                <c:pt idx="15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691E-467B-9613-93CC8479170F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Sheet1!$A$4:$A$19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Sheet1!$D$4:$D$19</c:f>
              <c:numCache>
                <c:formatCode>General</c:formatCode>
                <c:ptCount val="16"/>
                <c:pt idx="0">
                  <c:v>5.2</c:v>
                </c:pt>
                <c:pt idx="1">
                  <c:v>4.7</c:v>
                </c:pt>
                <c:pt idx="2">
                  <c:v>4.5999999999999996</c:v>
                </c:pt>
                <c:pt idx="3">
                  <c:v>5.0999999999999996</c:v>
                </c:pt>
                <c:pt idx="4">
                  <c:v>5.3</c:v>
                </c:pt>
                <c:pt idx="5">
                  <c:v>3</c:v>
                </c:pt>
                <c:pt idx="6">
                  <c:v>3.9</c:v>
                </c:pt>
                <c:pt idx="7">
                  <c:v>3.5</c:v>
                </c:pt>
                <c:pt idx="8">
                  <c:v>2.9</c:v>
                </c:pt>
                <c:pt idx="9">
                  <c:v>4.3</c:v>
                </c:pt>
                <c:pt idx="10">
                  <c:v>3.2</c:v>
                </c:pt>
                <c:pt idx="11">
                  <c:v>2.2999999999999998</c:v>
                </c:pt>
                <c:pt idx="12">
                  <c:v>2</c:v>
                </c:pt>
                <c:pt idx="13">
                  <c:v>2.2999999999999998</c:v>
                </c:pt>
                <c:pt idx="14">
                  <c:v>2.5</c:v>
                </c:pt>
                <c:pt idx="15">
                  <c:v>2.2000000000000002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691E-467B-9613-93CC8479170F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4.8</c:v>
                </c:pt>
                <c:pt idx="1">
                  <c:v>5.8</c:v>
                </c:pt>
                <c:pt idx="2">
                  <c:v>4.8</c:v>
                </c:pt>
                <c:pt idx="3">
                  <c:v>4.9000000000000004</c:v>
                </c:pt>
                <c:pt idx="4">
                  <c:v>4.2</c:v>
                </c:pt>
                <c:pt idx="5">
                  <c:v>3.9</c:v>
                </c:pt>
                <c:pt idx="6">
                  <c:v>4.5</c:v>
                </c:pt>
                <c:pt idx="7">
                  <c:v>3.6</c:v>
                </c:pt>
                <c:pt idx="8">
                  <c:v>4.5999999999999996</c:v>
                </c:pt>
                <c:pt idx="9">
                  <c:v>3.8</c:v>
                </c:pt>
                <c:pt idx="10">
                  <c:v>3.6</c:v>
                </c:pt>
                <c:pt idx="11">
                  <c:v>2.8</c:v>
                </c:pt>
                <c:pt idx="12">
                  <c:v>3</c:v>
                </c:pt>
                <c:pt idx="13">
                  <c:v>2.8</c:v>
                </c:pt>
                <c:pt idx="14">
                  <c:v>2.2000000000000002</c:v>
                </c:pt>
                <c:pt idx="15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691E-467B-9613-93CC8479170F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cat>
            <c:numRef>
              <c:f>Sheet1!$A$4:$A$19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Sheet1!$F$4:$F$19</c:f>
              <c:numCache>
                <c:formatCode>General</c:formatCode>
                <c:ptCount val="16"/>
                <c:pt idx="3">
                  <c:v>4.5</c:v>
                </c:pt>
                <c:pt idx="4">
                  <c:v>6</c:v>
                </c:pt>
                <c:pt idx="6">
                  <c:v>6</c:v>
                </c:pt>
                <c:pt idx="7">
                  <c:v>4.4000000000000004</c:v>
                </c:pt>
                <c:pt idx="8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8AE-4D83-BAE2-754C80552656}"/>
            </c:ext>
          </c:extLst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Sheet1!$A$4:$A$19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Sheet1!$H$4:$H$19</c:f>
              <c:numCache>
                <c:formatCode>General</c:formatCode>
                <c:ptCount val="16"/>
                <c:pt idx="0">
                  <c:v>6.1</c:v>
                </c:pt>
                <c:pt idx="1">
                  <c:v>6.1</c:v>
                </c:pt>
                <c:pt idx="2">
                  <c:v>5.9</c:v>
                </c:pt>
                <c:pt idx="3">
                  <c:v>6.1</c:v>
                </c:pt>
                <c:pt idx="4">
                  <c:v>6.2</c:v>
                </c:pt>
                <c:pt idx="5">
                  <c:v>6.1</c:v>
                </c:pt>
                <c:pt idx="6">
                  <c:v>5.9</c:v>
                </c:pt>
                <c:pt idx="7">
                  <c:v>5.5</c:v>
                </c:pt>
                <c:pt idx="8">
                  <c:v>5.3</c:v>
                </c:pt>
                <c:pt idx="9">
                  <c:v>5.3</c:v>
                </c:pt>
                <c:pt idx="10">
                  <c:v>5.4</c:v>
                </c:pt>
                <c:pt idx="11">
                  <c:v>5.2</c:v>
                </c:pt>
                <c:pt idx="12">
                  <c:v>5.0999999999999996</c:v>
                </c:pt>
                <c:pt idx="13">
                  <c:v>5.7</c:v>
                </c:pt>
                <c:pt idx="14">
                  <c:v>6.2</c:v>
                </c:pt>
                <c:pt idx="15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8AE-4D83-BAE2-754C80552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320448"/>
        <c:axId val="385322368"/>
      </c:lineChart>
      <c:catAx>
        <c:axId val="38532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5322368"/>
        <c:crosses val="autoZero"/>
        <c:auto val="1"/>
        <c:lblAlgn val="ctr"/>
        <c:lblOffset val="100"/>
        <c:noMultiLvlLbl val="0"/>
      </c:catAx>
      <c:valAx>
        <c:axId val="385322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</a:t>
                </a:r>
                <a:r>
                  <a:rPr lang="en-US" sz="1100" baseline="0" dirty="0"/>
                  <a:t> a</a:t>
                </a:r>
                <a:r>
                  <a:rPr lang="en-US" sz="1100" dirty="0"/>
                  <a:t>ssault-related</a:t>
                </a:r>
                <a:r>
                  <a:rPr lang="en-US" sz="1100" baseline="0" dirty="0"/>
                  <a:t> mortality rate 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3737835795434754E-3"/>
              <c:y val="9.34117413261211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53204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15-489A-8EB9-130601464F4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15-489A-8EB9-130601464F4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15-489A-8EB9-130601464F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15-489A-8EB9-130601464F4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15-489A-8EB9-130601464F4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C15-489A-8EB9-130601464F4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15-489A-8EB9-130601464F4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C15-489A-8EB9-130601464F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C15-489A-8EB9-130601464F4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C15-489A-8EB9-130601464F4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C15-489A-8EB9-130601464F4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C15-489A-8EB9-130601464F4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C15-489A-8EB9-130601464F4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C15-489A-8EB9-130601464F44}"/>
              </c:ext>
            </c:extLst>
          </c:dPt>
          <c:dLbls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2.2*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C15-489A-8EB9-130601464F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1'!$A$2:$A$14</c:f>
              <c:strCache>
                <c:ptCount val="13"/>
                <c:pt idx="0">
                  <c:v>Male</c:v>
                </c:pt>
                <c:pt idx="1">
                  <c:v>Female</c:v>
                </c:pt>
                <c:pt idx="3">
                  <c:v>&lt;15</c:v>
                </c:pt>
                <c:pt idx="4">
                  <c:v>15-24</c:v>
                </c:pt>
                <c:pt idx="5">
                  <c:v>25-34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65+</c:v>
                </c:pt>
                <c:pt idx="11">
                  <c:v>Hispanic</c:v>
                </c:pt>
                <c:pt idx="12">
                  <c:v>Non-Hispanic black</c:v>
                </c:pt>
              </c:strCache>
            </c:strRef>
          </c:cat>
          <c:val>
            <c:numRef>
              <c:f>'Sheet 1'!$B$2:$B$14</c:f>
              <c:numCache>
                <c:formatCode>General</c:formatCode>
                <c:ptCount val="13"/>
                <c:pt idx="0">
                  <c:v>10.9</c:v>
                </c:pt>
                <c:pt idx="1">
                  <c:v>2.1</c:v>
                </c:pt>
                <c:pt idx="3">
                  <c:v>1.4</c:v>
                </c:pt>
                <c:pt idx="4">
                  <c:v>13.8</c:v>
                </c:pt>
                <c:pt idx="5">
                  <c:v>9.6999999999999993</c:v>
                </c:pt>
                <c:pt idx="6">
                  <c:v>8.1</c:v>
                </c:pt>
                <c:pt idx="7">
                  <c:v>5.9</c:v>
                </c:pt>
                <c:pt idx="8">
                  <c:v>4.2</c:v>
                </c:pt>
                <c:pt idx="9">
                  <c:v>2.4</c:v>
                </c:pt>
                <c:pt idx="11">
                  <c:v>4.7</c:v>
                </c:pt>
                <c:pt idx="12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DC15-489A-8EB9-130601464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86017536"/>
        <c:axId val="386031616"/>
      </c:barChart>
      <c:catAx>
        <c:axId val="3860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6031616"/>
        <c:crosses val="autoZero"/>
        <c:auto val="1"/>
        <c:lblAlgn val="ctr"/>
        <c:lblOffset val="100"/>
        <c:noMultiLvlLbl val="0"/>
      </c:catAx>
      <c:valAx>
        <c:axId val="386031616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Assault-related mortality rate per 100,000 in the Bronx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613094596052208E-3"/>
              <c:y val="5.206617615421022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6017536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8946316842095E-2"/>
          <c:y val="0.10323228690701884"/>
          <c:w val="0.92423433397999311"/>
          <c:h val="0.79419646496504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&lt;15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  <c:pt idx="8">
                  <c:v>Hispanic</c:v>
                </c:pt>
                <c:pt idx="9">
                  <c:v>Non-Hispanic black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1.7872986895270679</c:v>
                </c:pt>
                <c:pt idx="1">
                  <c:v>24.386176624056603</c:v>
                </c:pt>
                <c:pt idx="2">
                  <c:v>17.0830899452239</c:v>
                </c:pt>
                <c:pt idx="3">
                  <c:v>14.328599414641479</c:v>
                </c:pt>
                <c:pt idx="4">
                  <c:v>9.411462242820317</c:v>
                </c:pt>
                <c:pt idx="5">
                  <c:v>7.2897561430775015</c:v>
                </c:pt>
                <c:pt idx="6">
                  <c:v>4.6144049417200659</c:v>
                </c:pt>
                <c:pt idx="8">
                  <c:v>8.1999999999999993</c:v>
                </c:pt>
                <c:pt idx="9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75-445D-96DB-EFD49AD625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&lt;15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  <c:pt idx="8">
                  <c:v>Hispanic</c:v>
                </c:pt>
                <c:pt idx="9">
                  <c:v>Non-Hispanic black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1.0632910719436031</c:v>
                </c:pt>
                <c:pt idx="1">
                  <c:v>2.9529121250262995</c:v>
                </c:pt>
                <c:pt idx="2">
                  <c:v>2.9014051334390354</c:v>
                </c:pt>
                <c:pt idx="3">
                  <c:v>2.8114538630380168</c:v>
                </c:pt>
                <c:pt idx="4">
                  <c:v>2.9312504519011111</c:v>
                </c:pt>
                <c:pt idx="5">
                  <c:v>1.6604163849888869</c:v>
                </c:pt>
                <c:pt idx="6">
                  <c:v>0.97460187513400776</c:v>
                </c:pt>
                <c:pt idx="8">
                  <c:v>1.4</c:v>
                </c:pt>
                <c:pt idx="9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75-445D-96DB-EFD49AD62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86199936"/>
        <c:axId val="386201472"/>
      </c:barChart>
      <c:catAx>
        <c:axId val="38619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6201472"/>
        <c:crosses val="autoZero"/>
        <c:auto val="1"/>
        <c:lblAlgn val="ctr"/>
        <c:lblOffset val="100"/>
        <c:noMultiLvlLbl val="0"/>
      </c:catAx>
      <c:valAx>
        <c:axId val="386201472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Assault-related mortality </a:t>
                </a:r>
                <a:r>
                  <a:rPr lang="en-US" sz="1100" baseline="0" dirty="0"/>
                  <a:t>rate per 100,000 in the Bronx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6199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217429331628276"/>
          <c:y val="3.1818513826792037E-2"/>
          <c:w val="0.14677348453929667"/>
          <c:h val="4.730991633858267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42725802273243E-2"/>
          <c:y val="3.4650177832387843E-2"/>
          <c:w val="0.91918685179676407"/>
          <c:h val="0.856818702183885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15-24</c:v>
                </c:pt>
              </c:strCache>
            </c:strRef>
          </c:tx>
          <c:dLbls>
            <c:dLbl>
              <c:idx val="0"/>
              <c:layout>
                <c:manualLayout>
                  <c:x val="-3.3540844801925346E-2"/>
                  <c:y val="-4.05470615010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7-4B18-8B3F-150F154B5177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C7-4B18-8B3F-150F154B51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2000-2001</c:v>
                </c:pt>
                <c:pt idx="1">
                  <c:v>2002-2003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2010-2011</c:v>
                </c:pt>
                <c:pt idx="6">
                  <c:v>2012-2013</c:v>
                </c:pt>
                <c:pt idx="7">
                  <c:v>2014-2015</c:v>
                </c:pt>
                <c:pt idx="8">
                  <c:v>2016-2017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</c:v>
                </c:pt>
                <c:pt idx="1">
                  <c:v>26.5</c:v>
                </c:pt>
                <c:pt idx="2">
                  <c:v>21.3</c:v>
                </c:pt>
                <c:pt idx="3">
                  <c:v>22</c:v>
                </c:pt>
                <c:pt idx="4">
                  <c:v>18.8</c:v>
                </c:pt>
                <c:pt idx="5">
                  <c:v>21.8</c:v>
                </c:pt>
                <c:pt idx="6">
                  <c:v>17</c:v>
                </c:pt>
                <c:pt idx="7">
                  <c:v>15.7</c:v>
                </c:pt>
                <c:pt idx="8">
                  <c:v>11.4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C7-4B18-8B3F-150F154B51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dLbls>
            <c:dLbl>
              <c:idx val="0"/>
              <c:layout>
                <c:manualLayout>
                  <c:x val="-6.0983354185318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7-4B18-8B3F-150F154B51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2000-2001</c:v>
                </c:pt>
                <c:pt idx="1">
                  <c:v>2002-2003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2010-2011</c:v>
                </c:pt>
                <c:pt idx="6">
                  <c:v>2012-2013</c:v>
                </c:pt>
                <c:pt idx="7">
                  <c:v>2014-2015</c:v>
                </c:pt>
                <c:pt idx="8">
                  <c:v>2016-2017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32</c:v>
                </c:pt>
                <c:pt idx="1">
                  <c:v>26.4</c:v>
                </c:pt>
                <c:pt idx="2">
                  <c:v>22.9</c:v>
                </c:pt>
                <c:pt idx="3">
                  <c:v>21</c:v>
                </c:pt>
                <c:pt idx="4">
                  <c:v>22.8</c:v>
                </c:pt>
                <c:pt idx="5">
                  <c:v>19.600000000000001</c:v>
                </c:pt>
                <c:pt idx="6">
                  <c:v>15</c:v>
                </c:pt>
                <c:pt idx="7">
                  <c:v>10.5</c:v>
                </c:pt>
                <c:pt idx="8">
                  <c:v>8.6999999999999993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AC7-4B18-8B3F-150F154B51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layout>
                <c:manualLayout>
                  <c:x val="-5.183585105752099E-2"/>
                  <c:y val="4.344328017973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C7-4B18-8B3F-150F154B5177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C7-4B18-8B3F-150F154B5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2000-2001</c:v>
                </c:pt>
                <c:pt idx="1">
                  <c:v>2002-2003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2010-2011</c:v>
                </c:pt>
                <c:pt idx="6">
                  <c:v>2012-2013</c:v>
                </c:pt>
                <c:pt idx="7">
                  <c:v>2014-2015</c:v>
                </c:pt>
                <c:pt idx="8">
                  <c:v>2016-2017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26.7</c:v>
                </c:pt>
                <c:pt idx="1">
                  <c:v>13.2</c:v>
                </c:pt>
                <c:pt idx="2">
                  <c:v>13.9</c:v>
                </c:pt>
                <c:pt idx="3">
                  <c:v>11.2</c:v>
                </c:pt>
                <c:pt idx="4">
                  <c:v>11</c:v>
                </c:pt>
                <c:pt idx="5">
                  <c:v>12.2</c:v>
                </c:pt>
                <c:pt idx="6">
                  <c:v>4.922726862500034</c:v>
                </c:pt>
                <c:pt idx="7">
                  <c:v>8.9</c:v>
                </c:pt>
                <c:pt idx="8">
                  <c:v>9.1999999999999993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AC7-4B18-8B3F-150F154B51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3.3540844801925346E-2"/>
                  <c:y val="4.9235717537037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C7-4B18-8B3F-150F154B5177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C7-4B18-8B3F-150F154B5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2000-2001</c:v>
                </c:pt>
                <c:pt idx="1">
                  <c:v>2002-2003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2010-2011</c:v>
                </c:pt>
                <c:pt idx="6">
                  <c:v>2012-2013</c:v>
                </c:pt>
                <c:pt idx="7">
                  <c:v>2014-2015</c:v>
                </c:pt>
                <c:pt idx="8">
                  <c:v>2016-2017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10.9</c:v>
                </c:pt>
                <c:pt idx="1">
                  <c:v>7.8</c:v>
                </c:pt>
                <c:pt idx="2">
                  <c:v>8.1</c:v>
                </c:pt>
                <c:pt idx="3">
                  <c:v>9.8000000000000007</c:v>
                </c:pt>
                <c:pt idx="4">
                  <c:v>4.6910010044260968</c:v>
                </c:pt>
                <c:pt idx="5">
                  <c:v>8.1</c:v>
                </c:pt>
                <c:pt idx="6">
                  <c:v>4.5075262430829355</c:v>
                </c:pt>
                <c:pt idx="7">
                  <c:v>7.1</c:v>
                </c:pt>
                <c:pt idx="8">
                  <c:v>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AC7-4B18-8B3F-150F154B5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643456"/>
        <c:axId val="386644992"/>
      </c:lineChart>
      <c:catAx>
        <c:axId val="38664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6644992"/>
        <c:crosses val="autoZero"/>
        <c:auto val="1"/>
        <c:lblAlgn val="ctr"/>
        <c:lblOffset val="100"/>
        <c:noMultiLvlLbl val="0"/>
      </c:catAx>
      <c:valAx>
        <c:axId val="386644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Assault-related mortality rate</a:t>
                </a:r>
                <a:r>
                  <a:rPr lang="en-US" sz="1100" baseline="0" dirty="0"/>
                  <a:t> per 100,000 in the Bronx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7559124442296421E-3"/>
              <c:y val="0.136872786217100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66434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73723251412694E-2"/>
          <c:y val="3.280761254445002E-2"/>
          <c:w val="0.92174782413130274"/>
          <c:h val="0.899429252199105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7-4B05-A423-D285D2048DAE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7-4B05-A423-D285D2048DA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  <c:pt idx="5">
                  <c:v>2012-2013</c:v>
                </c:pt>
                <c:pt idx="6">
                  <c:v>2014-2015</c:v>
                </c:pt>
                <c:pt idx="7">
                  <c:v>2016-2017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7.3</c:v>
                </c:pt>
                <c:pt idx="1">
                  <c:v>7.3</c:v>
                </c:pt>
                <c:pt idx="2">
                  <c:v>8.6999999999999993</c:v>
                </c:pt>
                <c:pt idx="3">
                  <c:v>6.7</c:v>
                </c:pt>
                <c:pt idx="4">
                  <c:v>6.7</c:v>
                </c:pt>
                <c:pt idx="5">
                  <c:v>4.0999999999999996</c:v>
                </c:pt>
                <c:pt idx="6">
                  <c:v>5.0999999999999996</c:v>
                </c:pt>
                <c:pt idx="7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BD7-4B05-A423-D285D2048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D7-4B05-A423-D285D2048DAE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D7-4B05-A423-D285D2048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  <c:pt idx="5">
                  <c:v>2012-2013</c:v>
                </c:pt>
                <c:pt idx="6">
                  <c:v>2014-2015</c:v>
                </c:pt>
                <c:pt idx="7">
                  <c:v>2016-2017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17.8</c:v>
                </c:pt>
                <c:pt idx="1">
                  <c:v>17</c:v>
                </c:pt>
                <c:pt idx="2">
                  <c:v>15.6</c:v>
                </c:pt>
                <c:pt idx="3">
                  <c:v>15.4</c:v>
                </c:pt>
                <c:pt idx="4">
                  <c:v>17.7</c:v>
                </c:pt>
                <c:pt idx="5">
                  <c:v>12.8</c:v>
                </c:pt>
                <c:pt idx="6">
                  <c:v>13.1</c:v>
                </c:pt>
                <c:pt idx="7">
                  <c:v>9.3000000000000007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BD7-4B05-A423-D285D2048D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D7-4B05-A423-D285D2048DA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  <c:pt idx="5">
                  <c:v>2012-2013</c:v>
                </c:pt>
                <c:pt idx="6">
                  <c:v>2014-2015</c:v>
                </c:pt>
                <c:pt idx="7">
                  <c:v>2016-2017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11</c:v>
                </c:pt>
                <c:pt idx="1">
                  <c:v>8</c:v>
                </c:pt>
                <c:pt idx="2">
                  <c:v>8.8000000000000007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BD7-4B05-A423-D285D2048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850816"/>
        <c:axId val="386852352"/>
      </c:lineChart>
      <c:catAx>
        <c:axId val="38685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6852352"/>
        <c:crosses val="autoZero"/>
        <c:auto val="1"/>
        <c:lblAlgn val="ctr"/>
        <c:lblOffset val="100"/>
        <c:noMultiLvlLbl val="0"/>
      </c:catAx>
      <c:valAx>
        <c:axId val="386852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 assault mortality rate in the Bronx</a:t>
                </a:r>
              </a:p>
            </c:rich>
          </c:tx>
          <c:layout>
            <c:manualLayout>
              <c:xMode val="edge"/>
              <c:yMode val="edge"/>
              <c:x val="0"/>
              <c:y val="0.23014908850724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6850816"/>
        <c:crosses val="autoZero"/>
        <c:crossBetween val="between"/>
        <c:majorUnit val="5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8880139982503"/>
          <c:y val="3.6642763404574438E-2"/>
          <c:w val="0.86476675415573057"/>
          <c:h val="0.88767271278590176"/>
        </c:manualLayout>
      </c:layout>
      <c:lineChart>
        <c:grouping val="standard"/>
        <c:varyColors val="0"/>
        <c:ser>
          <c:idx val="0"/>
          <c:order val="0"/>
          <c:tx>
            <c:strRef>
              <c:f>'E-Bully - YBS'!$A$3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7777777777777757E-2"/>
                  <c:y val="-4.464285714285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CF-4E92-8CC3-09C6E17DC85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F-4E92-8CC3-09C6E17DC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'E-Bully - YBS'!$B$2:$F$2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'E-Bully - YBS'!$B$3:$F$3</c:f>
              <c:numCache>
                <c:formatCode>General</c:formatCode>
                <c:ptCount val="5"/>
                <c:pt idx="0">
                  <c:v>9.5</c:v>
                </c:pt>
                <c:pt idx="1">
                  <c:v>8</c:v>
                </c:pt>
                <c:pt idx="2">
                  <c:v>6.5</c:v>
                </c:pt>
                <c:pt idx="3">
                  <c:v>11.1</c:v>
                </c:pt>
                <c:pt idx="4">
                  <c:v>9.3000000000000007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CF-4E92-8CC3-09C6E17DC857}"/>
            </c:ext>
          </c:extLst>
        </c:ser>
        <c:ser>
          <c:idx val="1"/>
          <c:order val="1"/>
          <c:tx>
            <c:strRef>
              <c:f>'E-Bully - YBS'!$A$4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7777777777777757E-2"/>
                  <c:y val="-5.6547619047619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F-4E92-8CC3-09C6E17DC85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CF-4E92-8CC3-09C6E17DC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'E-Bully - YBS'!$B$2:$F$2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'E-Bully - YBS'!$B$4:$F$4</c:f>
              <c:numCache>
                <c:formatCode>General</c:formatCode>
                <c:ptCount val="5"/>
                <c:pt idx="0">
                  <c:v>13.1</c:v>
                </c:pt>
                <c:pt idx="1">
                  <c:v>11.4</c:v>
                </c:pt>
                <c:pt idx="2">
                  <c:v>10.4</c:v>
                </c:pt>
                <c:pt idx="3">
                  <c:v>13.3</c:v>
                </c:pt>
                <c:pt idx="4">
                  <c:v>16.2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CF-4E92-8CC3-09C6E17D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314624"/>
        <c:axId val="176324608"/>
      </c:lineChart>
      <c:catAx>
        <c:axId val="1763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6324608"/>
        <c:crosses val="autoZero"/>
        <c:auto val="1"/>
        <c:lblAlgn val="ctr"/>
        <c:lblOffset val="100"/>
        <c:noMultiLvlLbl val="0"/>
      </c:catAx>
      <c:valAx>
        <c:axId val="176324608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of youth bullied online</a:t>
                </a:r>
              </a:p>
            </c:rich>
          </c:tx>
          <c:layout>
            <c:manualLayout>
              <c:xMode val="edge"/>
              <c:yMode val="edge"/>
              <c:x val="8.8888888888888889E-3"/>
              <c:y val="0.272525309336332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6314624"/>
        <c:crosses val="autoZero"/>
        <c:crossBetween val="between"/>
        <c:majorUnit val="5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74-4CBF-8892-805E61DE9EB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74-4CBF-8892-805E61DE9EBA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74-4CBF-8892-805E61DE9EB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74-4CBF-8892-805E61DE9EBA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64145706838425"/>
                  <c:y val="5.936846459804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74-4CBF-8892-805E61DE9EB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Cut/Pierce</c:v>
                </c:pt>
                <c:pt idx="1">
                  <c:v>Firearm</c:v>
                </c:pt>
                <c:pt idx="2">
                  <c:v>Suffocation</c:v>
                </c:pt>
                <c:pt idx="3">
                  <c:v>Other/unspecified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0.22595078299776286</c:v>
                </c:pt>
                <c:pt idx="1">
                  <c:v>0.59060402684563762</c:v>
                </c:pt>
                <c:pt idx="2">
                  <c:v>2.9082774049217001E-2</c:v>
                </c:pt>
                <c:pt idx="3">
                  <c:v>0.15436241610738255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74-4CBF-8892-805E61DE9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51151190098123"/>
          <c:y val="4.5024417025772673E-2"/>
          <c:w val="0.25082046229620847"/>
          <c:h val="0.2518337328251273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68330881716697E-2"/>
          <c:y val="4.1168954601938722E-2"/>
          <c:w val="0.89143246517262265"/>
          <c:h val="0.880185538145120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Firearm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08-4EB5-A8CB-04B4CA052B9A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8-4EB5-A8CB-04B4CA052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  <c:pt idx="5">
                  <c:v>2012-2013</c:v>
                </c:pt>
                <c:pt idx="6">
                  <c:v>2014-2015</c:v>
                </c:pt>
                <c:pt idx="7">
                  <c:v>2016-2017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7.1</c:v>
                </c:pt>
                <c:pt idx="1">
                  <c:v>5.9</c:v>
                </c:pt>
                <c:pt idx="2">
                  <c:v>5.9</c:v>
                </c:pt>
                <c:pt idx="3">
                  <c:v>5.5</c:v>
                </c:pt>
                <c:pt idx="4">
                  <c:v>5.7</c:v>
                </c:pt>
                <c:pt idx="5">
                  <c:v>4</c:v>
                </c:pt>
                <c:pt idx="6">
                  <c:v>3.9</c:v>
                </c:pt>
                <c:pt idx="7">
                  <c:v>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008-4EB5-A8CB-04B4CA052B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Cut/Pierce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8-4EB5-A8CB-04B4CA052B9A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08-4EB5-A8CB-04B4CA052B9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  <c:pt idx="5">
                  <c:v>2012-2013</c:v>
                </c:pt>
                <c:pt idx="6">
                  <c:v>2014-2015</c:v>
                </c:pt>
                <c:pt idx="7">
                  <c:v>2016-2017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2.4</c:v>
                </c:pt>
                <c:pt idx="2">
                  <c:v>2</c:v>
                </c:pt>
                <c:pt idx="3">
                  <c:v>1.7</c:v>
                </c:pt>
                <c:pt idx="4">
                  <c:v>2.2000000000000002</c:v>
                </c:pt>
                <c:pt idx="5">
                  <c:v>1.1000000000000001</c:v>
                </c:pt>
                <c:pt idx="6">
                  <c:v>1.6</c:v>
                </c:pt>
                <c:pt idx="7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008-4EB5-A8CB-04B4CA052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340736"/>
        <c:axId val="388432640"/>
      </c:lineChart>
      <c:catAx>
        <c:axId val="38834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8432640"/>
        <c:crosses val="autoZero"/>
        <c:auto val="1"/>
        <c:lblAlgn val="ctr"/>
        <c:lblOffset val="100"/>
        <c:noMultiLvlLbl val="0"/>
      </c:catAx>
      <c:valAx>
        <c:axId val="3884326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Age-adjusted assault-related</a:t>
                </a:r>
                <a:r>
                  <a:rPr lang="en-US" sz="1100" baseline="0" dirty="0"/>
                  <a:t> mortality </a:t>
                </a:r>
                <a:r>
                  <a:rPr lang="en-US" sz="1100" dirty="0"/>
                  <a:t>by weapon type per 100,000</a:t>
                </a:r>
              </a:p>
            </c:rich>
          </c:tx>
          <c:layout>
            <c:manualLayout>
              <c:xMode val="edge"/>
              <c:yMode val="edge"/>
              <c:x val="0"/>
              <c:y val="0.172292691099394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8340736"/>
        <c:crosses val="autoZero"/>
        <c:crossBetween val="between"/>
        <c:majorUnit val="2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9333481202173"/>
          <c:y val="3.6642763404574438E-2"/>
          <c:w val="0.85714797974196888"/>
          <c:h val="0.89064890326209223"/>
        </c:manualLayout>
      </c:layout>
      <c:lineChart>
        <c:grouping val="standard"/>
        <c:varyColors val="0"/>
        <c:ser>
          <c:idx val="0"/>
          <c:order val="0"/>
          <c:tx>
            <c:strRef>
              <c:f>'Bullied - YBS'!$A$4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4600938967136169E-2"/>
                  <c:y val="-3.869047619047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8-44E5-B38D-AD117EA43422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8-44E5-B38D-AD117EA43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'Bullied - YBS'!$B$3:$F$3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'Bullied - YBS'!$B$4:$F$4</c:f>
              <c:numCache>
                <c:formatCode>General</c:formatCode>
                <c:ptCount val="5"/>
                <c:pt idx="0">
                  <c:v>11.4</c:v>
                </c:pt>
                <c:pt idx="1">
                  <c:v>11.5</c:v>
                </c:pt>
                <c:pt idx="2">
                  <c:v>10.8</c:v>
                </c:pt>
                <c:pt idx="3">
                  <c:v>12.3</c:v>
                </c:pt>
                <c:pt idx="4">
                  <c:v>13.6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C8-44E5-B38D-AD117EA43422}"/>
            </c:ext>
          </c:extLst>
        </c:ser>
        <c:ser>
          <c:idx val="1"/>
          <c:order val="1"/>
          <c:tx>
            <c:strRef>
              <c:f>'Bullied - YBS'!$A$5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8685446009389693E-2"/>
                  <c:y val="5.059523809523809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8-44E5-B38D-AD117EA43422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C8-44E5-B38D-AD117EA43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'Bullied - YBS'!$B$3:$F$3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'Bullied - YBS'!$B$5:$F$5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13.1</c:v>
                </c:pt>
                <c:pt idx="3">
                  <c:v>16.3</c:v>
                </c:pt>
                <c:pt idx="4">
                  <c:v>17.899999999999999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4C8-44E5-B38D-AD117EA43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362624"/>
        <c:axId val="176364160"/>
      </c:lineChart>
      <c:catAx>
        <c:axId val="17636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6364160"/>
        <c:crosses val="autoZero"/>
        <c:auto val="1"/>
        <c:lblAlgn val="ctr"/>
        <c:lblOffset val="100"/>
        <c:noMultiLvlLbl val="0"/>
      </c:catAx>
      <c:valAx>
        <c:axId val="176364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of youth bullied</a:t>
                </a:r>
                <a:r>
                  <a:rPr lang="en-US" sz="1100" baseline="0" dirty="0"/>
                  <a:t> on school property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9.3896713615023476E-3"/>
              <c:y val="0.136535667416572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6362624"/>
        <c:crosses val="autoZero"/>
        <c:crossBetween val="between"/>
        <c:majorUnit val="5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35-4543-8FED-B2405E651EA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35-4543-8FED-B2405E651EA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35-4543-8FED-B2405E651EA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35-4543-8FED-B2405E651EA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35-4543-8FED-B2405E651EA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35-4543-8FED-B2405E651EA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B35-4543-8FED-B2405E651EA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B35-4543-8FED-B2405E651EA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B35-4543-8FED-B2405E651EA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35-4543-8FED-B2405E651EA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B35-4543-8FED-B2405E651EA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B35-4543-8FED-B2405E651EA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B35-4543-8FED-B2405E651EA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Benzo'!$A$2:$A$20</c:f>
              <c:strCache>
                <c:ptCount val="19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4">
                  <c:v>Hispanic</c:v>
                </c:pt>
                <c:pt idx="15">
                  <c:v>Non-Hispanic black</c:v>
                </c:pt>
                <c:pt idx="16">
                  <c:v>Non-Hispanic white</c:v>
                </c:pt>
                <c:pt idx="17">
                  <c:v>Non-Hispanic Asian</c:v>
                </c:pt>
                <c:pt idx="18">
                  <c:v>Non-Hispanic other</c:v>
                </c:pt>
              </c:strCache>
            </c:strRef>
          </c:cat>
          <c:val>
            <c:numRef>
              <c:f>'YRBS - Benzo'!$B$2:$B$20</c:f>
              <c:numCache>
                <c:formatCode>General</c:formatCode>
                <c:ptCount val="19"/>
                <c:pt idx="0">
                  <c:v>12.9</c:v>
                </c:pt>
                <c:pt idx="1">
                  <c:v>14.5</c:v>
                </c:pt>
                <c:pt idx="2">
                  <c:v>13.8</c:v>
                </c:pt>
                <c:pt idx="3">
                  <c:v>11.3</c:v>
                </c:pt>
                <c:pt idx="4">
                  <c:v>15.3</c:v>
                </c:pt>
                <c:pt idx="6">
                  <c:v>9.3000000000000007</c:v>
                </c:pt>
                <c:pt idx="7">
                  <c:v>16.2</c:v>
                </c:pt>
                <c:pt idx="9">
                  <c:v>14</c:v>
                </c:pt>
                <c:pt idx="10">
                  <c:v>12.4</c:v>
                </c:pt>
                <c:pt idx="11">
                  <c:v>12.8</c:v>
                </c:pt>
                <c:pt idx="12">
                  <c:v>11.5</c:v>
                </c:pt>
                <c:pt idx="14">
                  <c:v>12.8</c:v>
                </c:pt>
                <c:pt idx="15">
                  <c:v>10.9</c:v>
                </c:pt>
                <c:pt idx="16">
                  <c:v>16.3</c:v>
                </c:pt>
                <c:pt idx="17">
                  <c:v>16.2</c:v>
                </c:pt>
                <c:pt idx="18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B35-4543-8FED-B2405E651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6714496"/>
        <c:axId val="176716032"/>
      </c:barChart>
      <c:catAx>
        <c:axId val="17671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716032"/>
        <c:crosses val="autoZero"/>
        <c:auto val="1"/>
        <c:lblAlgn val="ctr"/>
        <c:lblOffset val="100"/>
        <c:noMultiLvlLbl val="0"/>
      </c:catAx>
      <c:valAx>
        <c:axId val="176716032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of youth who reported being bullied online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9444144824362709E-3"/>
              <c:y val="3.84050431196100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714496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4862606459907"/>
          <c:y val="9.7686132983377083E-2"/>
          <c:w val="0.86670239434356422"/>
          <c:h val="0.83644794400699918"/>
        </c:manualLayout>
      </c:layout>
      <c:lineChart>
        <c:grouping val="standard"/>
        <c:varyColors val="0"/>
        <c:ser>
          <c:idx val="0"/>
          <c:order val="0"/>
          <c:tx>
            <c:strRef>
              <c:f>'Gun - YBS'!$A$4</c:f>
              <c:strCache>
                <c:ptCount val="1"/>
                <c:pt idx="0">
                  <c:v>Bronx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pPr>
              <a:solidFill>
                <a:schemeClr val="accent4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6.3265306122448975E-2"/>
                  <c:y val="1.9672131147540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E6-4D83-AC0F-AA18949F4EF8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E6-4D83-AC0F-AA18949F4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'Gun - YBS'!$B$3:$H$3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'Gun - YBS'!$B$4:$H$4</c:f>
              <c:numCache>
                <c:formatCode>General</c:formatCode>
                <c:ptCount val="7"/>
                <c:pt idx="0">
                  <c:v>3.7</c:v>
                </c:pt>
                <c:pt idx="1">
                  <c:v>4.9000000000000004</c:v>
                </c:pt>
                <c:pt idx="2">
                  <c:v>3.5</c:v>
                </c:pt>
                <c:pt idx="3">
                  <c:v>2.8</c:v>
                </c:pt>
                <c:pt idx="4">
                  <c:v>3.1</c:v>
                </c:pt>
                <c:pt idx="5">
                  <c:v>4.2</c:v>
                </c:pt>
                <c:pt idx="6">
                  <c:v>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E6-4D83-AC0F-AA18949F4EF8}"/>
            </c:ext>
          </c:extLst>
        </c:ser>
        <c:ser>
          <c:idx val="1"/>
          <c:order val="1"/>
          <c:tx>
            <c:strRef>
              <c:f>'Gun - YBS'!$A$5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6.3265306122449003E-2"/>
                  <c:y val="-1.91256830601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E6-4D83-AC0F-AA18949F4EF8}"/>
                </c:ext>
              </c:extLst>
            </c:dLbl>
            <c:dLbl>
              <c:idx val="6"/>
              <c:layout>
                <c:manualLayout>
                  <c:x val="0"/>
                  <c:y val="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E6-4D83-AC0F-AA18949F4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'Gun - YBS'!$B$3:$H$3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'Gun - YBS'!$B$5:$H$5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4</c:v>
                </c:pt>
                <c:pt idx="2">
                  <c:v>3.9</c:v>
                </c:pt>
                <c:pt idx="3">
                  <c:v>3.4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0E6-4D83-AC0F-AA18949F4EF8}"/>
            </c:ext>
          </c:extLst>
        </c:ser>
        <c:ser>
          <c:idx val="2"/>
          <c:order val="2"/>
          <c:tx>
            <c:strRef>
              <c:f>'Gun - YBS'!$A$6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6.3265306122449003E-2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E6-4D83-AC0F-AA18949F4EF8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E6-4D83-AC0F-AA18949F4EF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'Gun - YBS'!$B$3:$H$3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'Gun - YBS'!$B$6:$H$6</c:f>
              <c:numCache>
                <c:formatCode>General</c:formatCode>
                <c:ptCount val="7"/>
                <c:pt idx="0">
                  <c:v>3</c:v>
                </c:pt>
                <c:pt idx="1">
                  <c:v>4.0999999999999996</c:v>
                </c:pt>
                <c:pt idx="3">
                  <c:v>2.5</c:v>
                </c:pt>
                <c:pt idx="4">
                  <c:v>2.7</c:v>
                </c:pt>
                <c:pt idx="5">
                  <c:v>1.5</c:v>
                </c:pt>
                <c:pt idx="6">
                  <c:v>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0E6-4D83-AC0F-AA18949F4EF8}"/>
            </c:ext>
          </c:extLst>
        </c:ser>
        <c:ser>
          <c:idx val="3"/>
          <c:order val="3"/>
          <c:tx>
            <c:strRef>
              <c:f>'Gun - YBS'!$A$7</c:f>
              <c:strCache>
                <c:ptCount val="1"/>
                <c:pt idx="0">
                  <c:v>Queens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6.5306122448979598E-2"/>
                  <c:y val="-5.5555555555556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E6-4D83-AC0F-AA18949F4EF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'Gun - YBS'!$B$3:$H$3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'Gun - YBS'!$B$7:$H$7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2.9</c:v>
                </c:pt>
                <c:pt idx="3">
                  <c:v>3</c:v>
                </c:pt>
                <c:pt idx="4">
                  <c:v>1.6</c:v>
                </c:pt>
                <c:pt idx="5">
                  <c:v>2.2999999999999998</c:v>
                </c:pt>
                <c:pt idx="6">
                  <c:v>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0E6-4D83-AC0F-AA18949F4EF8}"/>
            </c:ext>
          </c:extLst>
        </c:ser>
        <c:ser>
          <c:idx val="4"/>
          <c:order val="4"/>
          <c:tx>
            <c:strRef>
              <c:f>'Gun - YBS'!$A$8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quare"/>
            <c:size val="7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E6-4D83-AC0F-AA18949F4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'Gun - YBS'!$B$3:$H$3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'Gun - YBS'!$B$8:$H$8</c:f>
              <c:numCache>
                <c:formatCode>General</c:formatCode>
                <c:ptCount val="7"/>
                <c:pt idx="0">
                  <c:v>3.1</c:v>
                </c:pt>
                <c:pt idx="1">
                  <c:v>2.9</c:v>
                </c:pt>
                <c:pt idx="2">
                  <c:v>2.2999999999999998</c:v>
                </c:pt>
                <c:pt idx="3">
                  <c:v>2.8</c:v>
                </c:pt>
                <c:pt idx="4">
                  <c:v>2.6</c:v>
                </c:pt>
                <c:pt idx="5">
                  <c:v>3</c:v>
                </c:pt>
                <c:pt idx="6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0E6-4D83-AC0F-AA18949F4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273280"/>
        <c:axId val="178303744"/>
      </c:lineChart>
      <c:catAx>
        <c:axId val="17827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303744"/>
        <c:crosses val="autoZero"/>
        <c:auto val="1"/>
        <c:lblAlgn val="ctr"/>
        <c:lblOffset val="100"/>
        <c:noMultiLvlLbl val="0"/>
      </c:catAx>
      <c:valAx>
        <c:axId val="178303744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carrying a gun in the last 30 days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2653061224489799E-2"/>
              <c:y val="0.168637139107611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8273280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'Weapon - YBS'!$A$4</c:f>
              <c:strCache>
                <c:ptCount val="1"/>
                <c:pt idx="0">
                  <c:v>Bronx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pPr>
              <a:solidFill>
                <a:schemeClr val="accent4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6.9264069264069264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D8-4756-9A73-286CA8528DD7}"/>
                </c:ext>
              </c:extLst>
            </c:dLbl>
            <c:dLbl>
              <c:idx val="7"/>
              <c:layout>
                <c:manualLayout>
                  <c:x val="-3.0303030303030304E-2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D8-4756-9A73-286CA8528D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'Weapon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'Weapon - YBS'!$B$4:$I$4</c:f>
              <c:numCache>
                <c:formatCode>General</c:formatCode>
                <c:ptCount val="8"/>
                <c:pt idx="0">
                  <c:v>16.3</c:v>
                </c:pt>
                <c:pt idx="1">
                  <c:v>18.600000000000001</c:v>
                </c:pt>
                <c:pt idx="2">
                  <c:v>15.7</c:v>
                </c:pt>
                <c:pt idx="3">
                  <c:v>12</c:v>
                </c:pt>
                <c:pt idx="4">
                  <c:v>11.6</c:v>
                </c:pt>
                <c:pt idx="5">
                  <c:v>10.6</c:v>
                </c:pt>
                <c:pt idx="6">
                  <c:v>7.8</c:v>
                </c:pt>
                <c:pt idx="7">
                  <c:v>9.4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D8-4756-9A73-286CA8528DD7}"/>
            </c:ext>
          </c:extLst>
        </c:ser>
        <c:ser>
          <c:idx val="1"/>
          <c:order val="1"/>
          <c:tx>
            <c:strRef>
              <c:f>'Weapon - YBS'!$A$5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6.9264069264069264E-2"/>
                  <c:y val="1.944444444444439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D8-4756-9A73-286CA8528DD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D8-4756-9A73-286CA8528D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'Weapon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'Weapon - YBS'!$B$5:$I$5</c:f>
              <c:numCache>
                <c:formatCode>General</c:formatCode>
                <c:ptCount val="8"/>
                <c:pt idx="0">
                  <c:v>16</c:v>
                </c:pt>
                <c:pt idx="1">
                  <c:v>17.2</c:v>
                </c:pt>
                <c:pt idx="2">
                  <c:v>12.1</c:v>
                </c:pt>
                <c:pt idx="3">
                  <c:v>12.2</c:v>
                </c:pt>
                <c:pt idx="4">
                  <c:v>9.6</c:v>
                </c:pt>
                <c:pt idx="5">
                  <c:v>7.6</c:v>
                </c:pt>
                <c:pt idx="6">
                  <c:v>7.2</c:v>
                </c:pt>
                <c:pt idx="7">
                  <c:v>8.1999999999999993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0D8-4756-9A73-286CA8528DD7}"/>
            </c:ext>
          </c:extLst>
        </c:ser>
        <c:ser>
          <c:idx val="2"/>
          <c:order val="2"/>
          <c:tx>
            <c:strRef>
              <c:f>'Weapon - YBS'!$A$6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D8-4756-9A73-286CA8528D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'Weapon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'Weapon - YBS'!$B$6:$I$6</c:f>
              <c:numCache>
                <c:formatCode>General</c:formatCode>
                <c:ptCount val="8"/>
                <c:pt idx="0">
                  <c:v>14.3</c:v>
                </c:pt>
                <c:pt idx="1">
                  <c:v>17</c:v>
                </c:pt>
                <c:pt idx="2">
                  <c:v>9.4</c:v>
                </c:pt>
                <c:pt idx="3">
                  <c:v>11.5</c:v>
                </c:pt>
                <c:pt idx="4">
                  <c:v>9.1999999999999993</c:v>
                </c:pt>
                <c:pt idx="5">
                  <c:v>7.4</c:v>
                </c:pt>
                <c:pt idx="6">
                  <c:v>8.5</c:v>
                </c:pt>
                <c:pt idx="7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0D8-4756-9A73-286CA8528DD7}"/>
            </c:ext>
          </c:extLst>
        </c:ser>
        <c:ser>
          <c:idx val="3"/>
          <c:order val="3"/>
          <c:tx>
            <c:strRef>
              <c:f>'Weapon - YBS'!$A$7</c:f>
              <c:strCache>
                <c:ptCount val="1"/>
                <c:pt idx="0">
                  <c:v>Queens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7.575757575757576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D8-4756-9A73-286CA8528DD7}"/>
                </c:ext>
              </c:extLst>
            </c:dLbl>
            <c:dLbl>
              <c:idx val="7"/>
              <c:layout>
                <c:manualLayout>
                  <c:x val="0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D8-4756-9A73-286CA8528D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'Weapon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'Weapon - YBS'!$B$7:$I$7</c:f>
              <c:numCache>
                <c:formatCode>General</c:formatCode>
                <c:ptCount val="8"/>
                <c:pt idx="0">
                  <c:v>14.4</c:v>
                </c:pt>
                <c:pt idx="1">
                  <c:v>14.1</c:v>
                </c:pt>
                <c:pt idx="2">
                  <c:v>10.4</c:v>
                </c:pt>
                <c:pt idx="3">
                  <c:v>9.6999999999999993</c:v>
                </c:pt>
                <c:pt idx="4">
                  <c:v>6.9</c:v>
                </c:pt>
                <c:pt idx="5">
                  <c:v>7.9</c:v>
                </c:pt>
                <c:pt idx="6">
                  <c:v>7.3</c:v>
                </c:pt>
                <c:pt idx="7">
                  <c:v>8.6999999999999993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80D8-4756-9A73-286CA8528DD7}"/>
            </c:ext>
          </c:extLst>
        </c:ser>
        <c:ser>
          <c:idx val="4"/>
          <c:order val="4"/>
          <c:tx>
            <c:strRef>
              <c:f>'Weapon - YBS'!$A$8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quare"/>
            <c:size val="7"/>
            <c:spPr>
              <a:solidFill>
                <a:schemeClr val="accent5"/>
              </a:solidFill>
            </c:spPr>
          </c:marker>
          <c:dLbls>
            <c:dLbl>
              <c:idx val="0"/>
              <c:layout>
                <c:manualLayout>
                  <c:x val="-6.7099567099567117E-2"/>
                  <c:y val="2.499999999999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D8-4756-9A73-286CA8528D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'Weapon - YBS'!$B$3:$I$3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'Weapon - YBS'!$B$8:$I$8</c:f>
              <c:numCache>
                <c:formatCode>General</c:formatCode>
                <c:ptCount val="8"/>
                <c:pt idx="0">
                  <c:v>13.4</c:v>
                </c:pt>
                <c:pt idx="1">
                  <c:v>15.2</c:v>
                </c:pt>
                <c:pt idx="2">
                  <c:v>10.5</c:v>
                </c:pt>
                <c:pt idx="3">
                  <c:v>9.9</c:v>
                </c:pt>
                <c:pt idx="4">
                  <c:v>8.1</c:v>
                </c:pt>
                <c:pt idx="5">
                  <c:v>9.3000000000000007</c:v>
                </c:pt>
                <c:pt idx="6">
                  <c:v>8.6</c:v>
                </c:pt>
                <c:pt idx="7">
                  <c:v>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0D8-4756-9A73-286CA8528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60032"/>
        <c:axId val="178861568"/>
      </c:lineChart>
      <c:catAx>
        <c:axId val="17886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861568"/>
        <c:crosses val="autoZero"/>
        <c:auto val="1"/>
        <c:lblAlgn val="ctr"/>
        <c:lblOffset val="100"/>
        <c:noMultiLvlLbl val="0"/>
      </c:catAx>
      <c:valAx>
        <c:axId val="178861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Percent carrying a weapon (gun, knife, club)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329004329004329E-3"/>
              <c:y val="0.160250218722659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886003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5.4594539318948768E-2"/>
          <c:y val="0"/>
          <c:w val="0.89946893002011108"/>
          <c:h val="5.0463910761154855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11476647610828E-2"/>
          <c:y val="5.131923128253036E-2"/>
          <c:w val="0.87827436810124759"/>
          <c:h val="0.88169847413141156"/>
        </c:manualLayout>
      </c:layout>
      <c:lineChart>
        <c:grouping val="standard"/>
        <c:varyColors val="0"/>
        <c:ser>
          <c:idx val="0"/>
          <c:order val="0"/>
          <c:tx>
            <c:strRef>
              <c:f>'Gun - YBS'!$A$26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5-472D-B1D6-FEDA9A212C83}"/>
                </c:ext>
              </c:extLst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5-472D-B1D6-FEDA9A212C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'Gun - YBS'!$B$25:$H$25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'Gun - YBS'!$B$26:$H$26</c:f>
              <c:numCache>
                <c:formatCode>General</c:formatCode>
                <c:ptCount val="7"/>
                <c:pt idx="0">
                  <c:v>6.1</c:v>
                </c:pt>
                <c:pt idx="1">
                  <c:v>8</c:v>
                </c:pt>
                <c:pt idx="2">
                  <c:v>6.3</c:v>
                </c:pt>
                <c:pt idx="3">
                  <c:v>4.5999999999999996</c:v>
                </c:pt>
                <c:pt idx="4">
                  <c:v>4.8</c:v>
                </c:pt>
                <c:pt idx="5">
                  <c:v>6.4</c:v>
                </c:pt>
                <c:pt idx="6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E5-472D-B1D6-FEDA9A212C83}"/>
            </c:ext>
          </c:extLst>
        </c:ser>
        <c:ser>
          <c:idx val="1"/>
          <c:order val="1"/>
          <c:tx>
            <c:strRef>
              <c:f>'Gun - YBS'!$A$27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5-472D-B1D6-FEDA9A212C83}"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E5-472D-B1D6-FEDA9A212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'Gun - YBS'!$B$25:$H$25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'Gun - YBS'!$B$27:$H$27</c:f>
              <c:numCache>
                <c:formatCode>General</c:formatCode>
                <c:ptCount val="7"/>
                <c:pt idx="0">
                  <c:v>1.3</c:v>
                </c:pt>
                <c:pt idx="1">
                  <c:v>1.4</c:v>
                </c:pt>
                <c:pt idx="2">
                  <c:v>0.8</c:v>
                </c:pt>
                <c:pt idx="3">
                  <c:v>1.2</c:v>
                </c:pt>
                <c:pt idx="4">
                  <c:v>1.2</c:v>
                </c:pt>
                <c:pt idx="5">
                  <c:v>1.5</c:v>
                </c:pt>
                <c:pt idx="6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E5-472D-B1D6-FEDA9A212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74592"/>
        <c:axId val="199776128"/>
      </c:lineChart>
      <c:catAx>
        <c:axId val="1997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776128"/>
        <c:crosses val="autoZero"/>
        <c:auto val="1"/>
        <c:lblAlgn val="ctr"/>
        <c:lblOffset val="100"/>
        <c:noMultiLvlLbl val="0"/>
      </c:catAx>
      <c:valAx>
        <c:axId val="199776128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carrying a gun in t</a:t>
                </a:r>
                <a:r>
                  <a:rPr lang="en-US" sz="1100" baseline="0" dirty="0"/>
                  <a:t>he last 30 days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4.5662100456621002E-3"/>
              <c:y val="0.201130165932648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9774592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3204382060939"/>
          <c:y val="5.1626851728279737E-2"/>
          <c:w val="0.8549979078702119"/>
          <c:h val="0.88139085368566217"/>
        </c:manualLayout>
      </c:layout>
      <c:lineChart>
        <c:grouping val="standard"/>
        <c:varyColors val="0"/>
        <c:ser>
          <c:idx val="0"/>
          <c:order val="0"/>
          <c:tx>
            <c:strRef>
              <c:f>'Weapon - YBS'!$A$26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01-4714-B947-8610A2F8BF07}"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01-4714-B947-8610A2F8BF0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'Weapon - YBS'!$B$25:$I$25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'Weapon - YBS'!$B$26:$I$26</c:f>
              <c:numCache>
                <c:formatCode>General</c:formatCode>
                <c:ptCount val="8"/>
                <c:pt idx="0">
                  <c:v>22.7</c:v>
                </c:pt>
                <c:pt idx="1">
                  <c:v>27</c:v>
                </c:pt>
                <c:pt idx="2">
                  <c:v>20.3</c:v>
                </c:pt>
                <c:pt idx="3">
                  <c:v>15.2</c:v>
                </c:pt>
                <c:pt idx="4">
                  <c:v>14.7</c:v>
                </c:pt>
                <c:pt idx="5">
                  <c:v>14.1</c:v>
                </c:pt>
                <c:pt idx="6">
                  <c:v>10.7</c:v>
                </c:pt>
                <c:pt idx="7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01-4714-B947-8610A2F8BF07}"/>
            </c:ext>
          </c:extLst>
        </c:ser>
        <c:ser>
          <c:idx val="1"/>
          <c:order val="1"/>
          <c:tx>
            <c:strRef>
              <c:f>'Weapon - YBS'!$A$27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01-4714-B947-8610A2F8BF07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01-4714-B947-8610A2F8BF0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'Weapon - YBS'!$B$25:$I$25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'Weapon - YBS'!$B$27:$I$27</c:f>
              <c:numCache>
                <c:formatCode>General</c:formatCode>
                <c:ptCount val="8"/>
                <c:pt idx="0">
                  <c:v>10.1</c:v>
                </c:pt>
                <c:pt idx="1">
                  <c:v>9.6999999999999993</c:v>
                </c:pt>
                <c:pt idx="2">
                  <c:v>11.4</c:v>
                </c:pt>
                <c:pt idx="3">
                  <c:v>9</c:v>
                </c:pt>
                <c:pt idx="4">
                  <c:v>8</c:v>
                </c:pt>
                <c:pt idx="5">
                  <c:v>6.3</c:v>
                </c:pt>
                <c:pt idx="6">
                  <c:v>4.3</c:v>
                </c:pt>
                <c:pt idx="7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301-4714-B947-8610A2F8B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919872"/>
        <c:axId val="199921664"/>
      </c:lineChart>
      <c:catAx>
        <c:axId val="19991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921664"/>
        <c:crosses val="autoZero"/>
        <c:auto val="1"/>
        <c:lblAlgn val="ctr"/>
        <c:lblOffset val="100"/>
        <c:noMultiLvlLbl val="0"/>
      </c:catAx>
      <c:valAx>
        <c:axId val="199921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carrying</a:t>
                </a:r>
                <a:r>
                  <a:rPr lang="en-US" sz="1100" baseline="0" dirty="0"/>
                  <a:t> a weapon (gun, knife, club)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7.6208680436684545E-3"/>
              <c:y val="0.12074736420659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99198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0.75142</cdr:x>
      <cdr:y>0.06013</cdr:y>
    </cdr:from>
    <cdr:to>
      <cdr:x>1</cdr:x>
      <cdr:y>0.10701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CB75E1F-729B-4856-920E-AC03CE25991B}"/>
            </a:ext>
          </a:extLst>
        </cdr:cNvPr>
        <cdr:cNvSpPr txBox="1"/>
      </cdr:nvSpPr>
      <cdr:spPr>
        <a:xfrm xmlns:a="http://schemas.openxmlformats.org/drawingml/2006/main">
          <a:off x="6449483" y="312003"/>
          <a:ext cx="2133600" cy="243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------------Age-Adjusted----------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C5BF-F869-4152-9236-6CDA6A5E1A2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949CC-012B-4B53-8106-AAB34B79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D5EDA7-4407-4973-9C74-0C3E425BBDD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CE356F-196C-4BA2-A40C-B561C4C9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670692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2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1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3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1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2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8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2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356F-196C-4BA2-A40C-B561C4C92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1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19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43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25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9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75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04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63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72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16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7184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58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984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741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269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086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84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964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413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801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9965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677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2"/>
            <a:ext cx="7783997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7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70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273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09" y="1200342"/>
            <a:ext cx="7783997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09" y="3665825"/>
            <a:ext cx="7783997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15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69" y="2327454"/>
            <a:ext cx="8122878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8" y="3875088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232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1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4" y="1160472"/>
            <a:ext cx="8122878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7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459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1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59" y="1837580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2554217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43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5" y="1760462"/>
            <a:ext cx="8316213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3" y="3055719"/>
            <a:ext cx="8314956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716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6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20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3" y="2801028"/>
            <a:ext cx="346141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445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20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7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1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044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967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477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9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303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0"/>
            <a:ext cx="7783997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078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1" y="2223880"/>
            <a:ext cx="7783997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500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3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111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2791902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245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1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1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324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0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6" y="3865206"/>
            <a:ext cx="4578164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729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28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629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5" y="1220737"/>
            <a:ext cx="8316213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912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6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650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1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87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427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7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981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8" y="0"/>
            <a:ext cx="12246120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3638195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99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7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23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59" y="1476375"/>
            <a:ext cx="5165731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5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068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4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3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300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5614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40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5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7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21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5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OCPHDept@montefiore.org" TargetMode="Externa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752600"/>
            <a:ext cx="11877674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600" dirty="0"/>
              <a:t>Bronx Community Health Dashboard: </a:t>
            </a:r>
            <a:br>
              <a:rPr lang="en-US" sz="4600" dirty="0"/>
            </a:br>
            <a:r>
              <a:rPr lang="en-US" sz="4400" b="0" i="1" dirty="0"/>
              <a:t>Violence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/>
              <a:t>Last Updated: </a:t>
            </a:r>
            <a:r>
              <a:rPr lang="en-US" sz="2400" b="0" dirty="0" smtClean="0"/>
              <a:t>9/24/2019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402916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37066"/>
            <a:ext cx="10969943" cy="830997"/>
          </a:xfrm>
        </p:spPr>
        <p:txBody>
          <a:bodyPr/>
          <a:lstStyle/>
          <a:p>
            <a:r>
              <a:rPr lang="en-US" dirty="0"/>
              <a:t>In the Bronx, boys and those in the 9</a:t>
            </a:r>
            <a:r>
              <a:rPr lang="en-US" baseline="30000" dirty="0"/>
              <a:t>th</a:t>
            </a:r>
            <a:r>
              <a:rPr lang="en-US" dirty="0"/>
              <a:t> grade are most likely to report physically fighting in the past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096000"/>
            <a:ext cx="907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</a:t>
            </a:r>
          </a:p>
          <a:p>
            <a:r>
              <a:rPr lang="en-US" sz="1100" dirty="0"/>
              <a:t>*Indicates estimate is statistically imprecise (interpret with caution).</a:t>
            </a:r>
          </a:p>
          <a:p>
            <a:r>
              <a:rPr lang="en-US" sz="1100" dirty="0"/>
              <a:t>Non-Hispanic other includes non-Latino students who selected American Indian/Alaska Native, Native Hawaiian/other Pacific Islander, or multiple race categories.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412" y="15972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---------------------------------------------------Bronx only---------------------------------------------------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763"/>
              </p:ext>
            </p:extLst>
          </p:nvPr>
        </p:nvGraphicFramePr>
        <p:xfrm>
          <a:off x="6080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907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969943" cy="830997"/>
          </a:xfrm>
        </p:spPr>
        <p:txBody>
          <a:bodyPr/>
          <a:lstStyle/>
          <a:p>
            <a:r>
              <a:rPr lang="en-US" dirty="0"/>
              <a:t>The percent of Bronx youth that experience physical dating violence is higher for girls and those in the 10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096000"/>
            <a:ext cx="907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</a:t>
            </a:r>
          </a:p>
          <a:p>
            <a:r>
              <a:rPr lang="en-US" sz="1100" dirty="0"/>
              <a:t>*Indicates estimate is statistically imprecise (interpret with caution).</a:t>
            </a:r>
          </a:p>
          <a:p>
            <a:r>
              <a:rPr lang="en-US" sz="1100" dirty="0"/>
              <a:t>Non-Hispanic other includes non-Latino students who selected American Indian/Alaska Native, Native Hawaiian/other Pacific Islander, or multiple race categories.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246267"/>
              </p:ext>
            </p:extLst>
          </p:nvPr>
        </p:nvGraphicFramePr>
        <p:xfrm>
          <a:off x="6080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0412" y="15972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---------------------------------------------------Bronx only---------------------------------------------------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4782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37066"/>
            <a:ext cx="10969943" cy="830997"/>
          </a:xfrm>
        </p:spPr>
        <p:txBody>
          <a:bodyPr/>
          <a:lstStyle/>
          <a:p>
            <a:r>
              <a:rPr lang="en-US" dirty="0"/>
              <a:t>Girls and Hispanic youth are more likely to report experiencing sexual dating violence in the Bronx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096000"/>
            <a:ext cx="907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</a:t>
            </a:r>
          </a:p>
          <a:p>
            <a:r>
              <a:rPr lang="en-US" sz="1100" dirty="0"/>
              <a:t>*Indicates estimate is statistically imprecise (interpret with caution).</a:t>
            </a:r>
          </a:p>
          <a:p>
            <a:r>
              <a:rPr lang="en-US" sz="1100" dirty="0"/>
              <a:t>Non-Hispanic other includes non-Latino students who selected American Indian/Alaska Native, Native Hawaiian/other Pacific Islander, or multiple race categories.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412" y="15972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---------------------------------------------------Bronx only---------------------------------------------------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08431"/>
              </p:ext>
            </p:extLst>
          </p:nvPr>
        </p:nvGraphicFramePr>
        <p:xfrm>
          <a:off x="6080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54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/>
              <a:t>Violent Crimes</a:t>
            </a:r>
          </a:p>
        </p:txBody>
      </p:sp>
    </p:spTree>
    <p:extLst>
      <p:ext uri="{BB962C8B-B14F-4D97-AF65-F5344CB8AC3E}">
        <p14:creationId xmlns:p14="http://schemas.microsoft.com/office/powerpoint/2010/main" val="45950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159603"/>
            <a:ext cx="10969943" cy="830997"/>
          </a:xfrm>
        </p:spPr>
        <p:txBody>
          <a:bodyPr/>
          <a:lstStyle/>
          <a:p>
            <a:r>
              <a:rPr lang="en-US" dirty="0"/>
              <a:t>The violent crime rate is highest in Midtown South in Manhattan and Hunts Point in the Bronx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140" y="6400800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NYPD Complaint 2014 data from the NYC Neighborhood Health Atlas; violent crime includes felony murder, assault, and robbery. Excludes rape due to insufficient information to geocode.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4584" r="2615" b="3365"/>
          <a:stretch/>
        </p:blipFill>
        <p:spPr>
          <a:xfrm>
            <a:off x="3063874" y="870466"/>
            <a:ext cx="5610418" cy="55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830997"/>
          </a:xfrm>
        </p:spPr>
        <p:txBody>
          <a:bodyPr/>
          <a:lstStyle/>
          <a:p>
            <a:r>
              <a:rPr lang="en-US" dirty="0"/>
              <a:t>Most shootings occur in the southern and western portions of the Bronx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691D6C-0E4D-42B0-85D4-5728B9C39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222" r="2222" b="2222"/>
          <a:stretch/>
        </p:blipFill>
        <p:spPr>
          <a:xfrm>
            <a:off x="3122612" y="7620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830997"/>
          </a:xfrm>
        </p:spPr>
        <p:txBody>
          <a:bodyPr/>
          <a:lstStyle/>
          <a:p>
            <a:r>
              <a:rPr lang="en-US" dirty="0"/>
              <a:t>The rate of felony assaults* remains far higher in the Bronx than the rest of NYC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5043140"/>
              </p:ext>
            </p:extLst>
          </p:nvPr>
        </p:nvGraphicFramePr>
        <p:xfrm>
          <a:off x="1217612" y="1558572"/>
          <a:ext cx="9142563" cy="46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4791" y="6172200"/>
            <a:ext cx="887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Citywide Seven Major Felony Offenses Historical NYC Crime Data, 2000-2018; population estimates from U.S. Census (2000, 2010-2018) and American Community Survey (for 2005)</a:t>
            </a:r>
          </a:p>
          <a:p>
            <a:r>
              <a:rPr lang="en-US" sz="1200" dirty="0"/>
              <a:t>*Offenses do not indicate convictions</a:t>
            </a:r>
          </a:p>
        </p:txBody>
      </p:sp>
    </p:spTree>
    <p:extLst>
      <p:ext uri="{BB962C8B-B14F-4D97-AF65-F5344CB8AC3E}">
        <p14:creationId xmlns:p14="http://schemas.microsoft.com/office/powerpoint/2010/main" val="377991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Citywide Seven Major Felony Offenses Historical NYC Crime Data, 2000-2018; population estimates from U.S. Census (2000, 2010-2018) and American Community Survey (for 2005)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830997"/>
          </a:xfrm>
        </p:spPr>
        <p:txBody>
          <a:bodyPr/>
          <a:lstStyle/>
          <a:p>
            <a:r>
              <a:rPr lang="en-US" dirty="0"/>
              <a:t>The rate of murder and non-negligent homicide is highest in the Bronx, but declined by 54% between 2000 and 2018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56392526"/>
              </p:ext>
            </p:extLst>
          </p:nvPr>
        </p:nvGraphicFramePr>
        <p:xfrm>
          <a:off x="1217612" y="1524000"/>
          <a:ext cx="9372600" cy="46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83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NYPD data obtained by E.W. Scripps Company in 2019; population estimates from U.S. Census. </a:t>
            </a:r>
          </a:p>
          <a:p>
            <a:r>
              <a:rPr lang="en-US" sz="1200" dirty="0"/>
              <a:t>*Rape based on a definition updated in 2012 by the FBI to include men and forcible anal and oral penetration.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830997"/>
          </a:xfrm>
        </p:spPr>
        <p:txBody>
          <a:bodyPr/>
          <a:lstStyle/>
          <a:p>
            <a:r>
              <a:rPr lang="en-US" dirty="0"/>
              <a:t>The rate of rape* is highest in the Bronx, reports having slightly increased in most boroughs since 2014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7773983"/>
              </p:ext>
            </p:extLst>
          </p:nvPr>
        </p:nvGraphicFramePr>
        <p:xfrm>
          <a:off x="1293812" y="1752600"/>
          <a:ext cx="9142563" cy="430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443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/>
              <a:t>Assault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423878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/>
              <a:t>Youth Violence</a:t>
            </a:r>
          </a:p>
        </p:txBody>
      </p:sp>
    </p:spTree>
    <p:extLst>
      <p:ext uri="{BB962C8B-B14F-4D97-AF65-F5344CB8AC3E}">
        <p14:creationId xmlns:p14="http://schemas.microsoft.com/office/powerpoint/2010/main" val="28930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3888" r="4004" b="3842"/>
          <a:stretch/>
        </p:blipFill>
        <p:spPr>
          <a:xfrm>
            <a:off x="912812" y="990600"/>
            <a:ext cx="5277861" cy="548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4" y="76200"/>
            <a:ext cx="6216128" cy="1052596"/>
          </a:xfrm>
        </p:spPr>
        <p:txBody>
          <a:bodyPr/>
          <a:lstStyle/>
          <a:p>
            <a:r>
              <a:rPr lang="en-US" sz="2600" dirty="0"/>
              <a:t>6 of 10 Community Districts with the highest rates of assault hospitalizations are in the Bronx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951" y="64008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SPARCS hospital discharge data (2012-2014) from New York City Community Health Profiles, 2018 and race/ethnicity data form New York State Prevention Agenda Dashboard.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769674"/>
              </p:ext>
            </p:extLst>
          </p:nvPr>
        </p:nvGraphicFramePr>
        <p:xfrm>
          <a:off x="6399212" y="2667000"/>
          <a:ext cx="5334000" cy="383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1515"/>
              </p:ext>
            </p:extLst>
          </p:nvPr>
        </p:nvGraphicFramePr>
        <p:xfrm>
          <a:off x="531812" y="1371600"/>
          <a:ext cx="1615513" cy="2017197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05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C6269127-52B6-4CD1-9A29-D107C3886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035839"/>
              </p:ext>
            </p:extLst>
          </p:nvPr>
        </p:nvGraphicFramePr>
        <p:xfrm>
          <a:off x="6780212" y="304800"/>
          <a:ext cx="4736530" cy="248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063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9325450" cy="1421928"/>
          </a:xfrm>
        </p:spPr>
        <p:txBody>
          <a:bodyPr/>
          <a:lstStyle/>
          <a:p>
            <a:r>
              <a:rPr lang="en-US" dirty="0"/>
              <a:t>Intimate Partner &amp; Family Violence</a:t>
            </a:r>
          </a:p>
        </p:txBody>
      </p:sp>
    </p:spTree>
    <p:extLst>
      <p:ext uri="{BB962C8B-B14F-4D97-AF65-F5344CB8AC3E}">
        <p14:creationId xmlns:p14="http://schemas.microsoft.com/office/powerpoint/2010/main" val="50938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0612" y="60960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62401"/>
            <a:ext cx="10969943" cy="1089529"/>
          </a:xfrm>
        </p:spPr>
        <p:txBody>
          <a:bodyPr/>
          <a:lstStyle/>
          <a:p>
            <a:r>
              <a:rPr lang="en-US" sz="2700" dirty="0"/>
              <a:t>Between 2010 and 2017, the rate of </a:t>
            </a:r>
            <a:r>
              <a:rPr lang="en-US" sz="2700" u="sng" dirty="0"/>
              <a:t>domestic violence homicide </a:t>
            </a:r>
            <a:r>
              <a:rPr lang="en-US" sz="2700" dirty="0"/>
              <a:t>was highest for Bronx residents and those ages 0-10y, and girls and non-Hispanic black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20653145"/>
              </p:ext>
            </p:extLst>
          </p:nvPr>
        </p:nvGraphicFramePr>
        <p:xfrm>
          <a:off x="608012" y="1143000"/>
          <a:ext cx="11277600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8313" y="6248400"/>
            <a:ext cx="8194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2010-2017, from the 2018 NYC Domestic Violence Fatality Review Committee Reports. </a:t>
            </a:r>
          </a:p>
          <a:p>
            <a:r>
              <a:rPr lang="en-US" sz="1100" dirty="0"/>
              <a:t>Population estimates modified from 2013-2017 5-year American Community Survey Estimates. </a:t>
            </a:r>
          </a:p>
          <a:p>
            <a:r>
              <a:rPr lang="en-US" sz="1100" dirty="0"/>
              <a:t>*Domestic violence homicides includes both intimate partner homicide and other family-related homicide.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7012" y="1371600"/>
            <a:ext cx="762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5412" y="12192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All of New York City</a:t>
            </a:r>
          </a:p>
        </p:txBody>
      </p:sp>
    </p:spTree>
    <p:extLst>
      <p:ext uri="{BB962C8B-B14F-4D97-AF65-F5344CB8AC3E}">
        <p14:creationId xmlns:p14="http://schemas.microsoft.com/office/powerpoint/2010/main" val="323712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0612" y="60960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62401"/>
            <a:ext cx="10969943" cy="1089529"/>
          </a:xfrm>
        </p:spPr>
        <p:txBody>
          <a:bodyPr/>
          <a:lstStyle/>
          <a:p>
            <a:r>
              <a:rPr lang="en-US" sz="2700" dirty="0"/>
              <a:t>Between 2010 and 2017, the rate of </a:t>
            </a:r>
            <a:r>
              <a:rPr lang="en-US" sz="2700" u="sng" dirty="0"/>
              <a:t>intimate partner homicide</a:t>
            </a:r>
            <a:r>
              <a:rPr lang="en-US" sz="2700" dirty="0"/>
              <a:t> was highest for Bronx residents and those ages 40-49, girls and non-Hispanic black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76367092"/>
              </p:ext>
            </p:extLst>
          </p:nvPr>
        </p:nvGraphicFramePr>
        <p:xfrm>
          <a:off x="608012" y="1143000"/>
          <a:ext cx="11277600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8313" y="6248400"/>
            <a:ext cx="8194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2010-2017, from the 2018 NYC Domestic Violence Fatality Review Committee Reports. </a:t>
            </a:r>
          </a:p>
          <a:p>
            <a:r>
              <a:rPr lang="en-US" sz="1100" dirty="0"/>
              <a:t>Population estimates modified from 2013-2017 5-year American Community Survey Estimates.</a:t>
            </a:r>
          </a:p>
          <a:p>
            <a:r>
              <a:rPr lang="en-US" sz="1100" dirty="0"/>
              <a:t>Intimate partners defined as relationships between those who are married/divorced/dating/have a child in common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7012" y="1383268"/>
            <a:ext cx="762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5412" y="123086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All of New York City</a:t>
            </a:r>
          </a:p>
        </p:txBody>
      </p:sp>
    </p:spTree>
    <p:extLst>
      <p:ext uri="{BB962C8B-B14F-4D97-AF65-F5344CB8AC3E}">
        <p14:creationId xmlns:p14="http://schemas.microsoft.com/office/powerpoint/2010/main" val="4143460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0612" y="60960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62401"/>
            <a:ext cx="10969943" cy="1089529"/>
          </a:xfrm>
        </p:spPr>
        <p:txBody>
          <a:bodyPr/>
          <a:lstStyle/>
          <a:p>
            <a:r>
              <a:rPr lang="en-US" sz="2700" dirty="0"/>
              <a:t>Between 2010 and 2017, the rate of </a:t>
            </a:r>
            <a:r>
              <a:rPr lang="en-US" sz="2700" u="sng" dirty="0"/>
              <a:t>other family-related homicide </a:t>
            </a:r>
            <a:r>
              <a:rPr lang="en-US" sz="2700" dirty="0"/>
              <a:t>was significantly higher for Bronx, non-Hispanic black residents and those ages 0-10y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86049921"/>
              </p:ext>
            </p:extLst>
          </p:nvPr>
        </p:nvGraphicFramePr>
        <p:xfrm>
          <a:off x="608012" y="1143000"/>
          <a:ext cx="11277600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8313" y="6248400"/>
            <a:ext cx="8194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2010-2017, from the 2018 NYC Domestic Violence Fatality Review Committee Reports. </a:t>
            </a:r>
          </a:p>
          <a:p>
            <a:r>
              <a:rPr lang="en-US" sz="1100" dirty="0"/>
              <a:t>Population estimates modified from 2013-2017 5-year American Community Survey Estimates.</a:t>
            </a:r>
          </a:p>
          <a:p>
            <a:r>
              <a:rPr lang="en-US" sz="1100" dirty="0"/>
              <a:t>Other family relationships defined as those who are related by marriage or blood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7012" y="1339334"/>
            <a:ext cx="762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5412" y="115466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All of New York City</a:t>
            </a:r>
          </a:p>
        </p:txBody>
      </p:sp>
    </p:spTree>
    <p:extLst>
      <p:ext uri="{BB962C8B-B14F-4D97-AF65-F5344CB8AC3E}">
        <p14:creationId xmlns:p14="http://schemas.microsoft.com/office/powerpoint/2010/main" val="241295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344269"/>
            <a:ext cx="11123772" cy="461665"/>
          </a:xfrm>
        </p:spPr>
        <p:txBody>
          <a:bodyPr/>
          <a:lstStyle/>
          <a:p>
            <a:r>
              <a:rPr lang="en-US" dirty="0"/>
              <a:t>Method/weapon for </a:t>
            </a:r>
            <a:r>
              <a:rPr lang="en-US" u="sng" dirty="0"/>
              <a:t>domestic violence homicides</a:t>
            </a:r>
            <a:r>
              <a:rPr lang="en-US" dirty="0"/>
              <a:t>, 2010-2017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66021673"/>
              </p:ext>
            </p:extLst>
          </p:nvPr>
        </p:nvGraphicFramePr>
        <p:xfrm>
          <a:off x="74611" y="1524000"/>
          <a:ext cx="6452659" cy="475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31728731"/>
              </p:ext>
            </p:extLst>
          </p:nvPr>
        </p:nvGraphicFramePr>
        <p:xfrm>
          <a:off x="6830611" y="1492597"/>
          <a:ext cx="4748741" cy="475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2812" y="1219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Intimate Partner Homicides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9812" y="12308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Other Family Homicides*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212" y="6324600"/>
            <a:ext cx="9107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from 2010-2017. Compiled from the 2018 NYC Domestic Violence Fatality Review Committee Reports. Data is for all of NYC, not specific to the Bronx.</a:t>
            </a:r>
          </a:p>
          <a:p>
            <a:r>
              <a:rPr lang="en-US" sz="1000" dirty="0"/>
              <a:t>*Data is for 2010-2015, compiled from the 2016 NYC Domestic Violence Fatality Review Committee Reports.</a:t>
            </a:r>
          </a:p>
          <a:p>
            <a:r>
              <a:rPr lang="en-US" sz="1000" dirty="0"/>
              <a:t>Domestic violence homicides includes both intimate partner homicide and other family-related homicide.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3412" y="5387370"/>
            <a:ext cx="312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Firearms accounted for 60.4% of </a:t>
            </a:r>
            <a:r>
              <a:rPr lang="en-US" sz="1500" i="1" u="sng" dirty="0"/>
              <a:t>all homicides</a:t>
            </a:r>
            <a:r>
              <a:rPr lang="en-US" sz="1500" i="1" dirty="0"/>
              <a:t> in NYC, compared to 20% for </a:t>
            </a:r>
            <a:r>
              <a:rPr lang="en-US" sz="1500" i="1" u="sng" dirty="0"/>
              <a:t>family-related homicides</a:t>
            </a:r>
          </a:p>
        </p:txBody>
      </p:sp>
    </p:spTree>
    <p:extLst>
      <p:ext uri="{BB962C8B-B14F-4D97-AF65-F5344CB8AC3E}">
        <p14:creationId xmlns:p14="http://schemas.microsoft.com/office/powerpoint/2010/main" val="2399037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143000"/>
            <a:ext cx="49530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08646"/>
            <a:ext cx="10969943" cy="781752"/>
          </a:xfrm>
        </p:spPr>
        <p:txBody>
          <a:bodyPr/>
          <a:lstStyle/>
          <a:p>
            <a:r>
              <a:rPr lang="en-US" sz="2800" dirty="0"/>
              <a:t>41% of family-related homicides occurred in 10 Community Districts, half of which are in the Bronx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13515371"/>
              </p:ext>
            </p:extLst>
          </p:nvPr>
        </p:nvGraphicFramePr>
        <p:xfrm>
          <a:off x="76200" y="1422975"/>
          <a:ext cx="7161212" cy="48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8313" y="6477000"/>
            <a:ext cx="9108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2010-2016 data provided by NYPD; extracted from the 2017 NYC Domestic Violence Fatality Review Committee Reports.</a:t>
            </a:r>
          </a:p>
        </p:txBody>
      </p:sp>
    </p:spTree>
    <p:extLst>
      <p:ext uri="{BB962C8B-B14F-4D97-AF65-F5344CB8AC3E}">
        <p14:creationId xmlns:p14="http://schemas.microsoft.com/office/powerpoint/2010/main" val="134235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/>
              <a:t>Assault Mortality</a:t>
            </a:r>
          </a:p>
        </p:txBody>
      </p:sp>
    </p:spTree>
    <p:extLst>
      <p:ext uri="{BB962C8B-B14F-4D97-AF65-F5344CB8AC3E}">
        <p14:creationId xmlns:p14="http://schemas.microsoft.com/office/powerpoint/2010/main" val="350876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69" y="410492"/>
            <a:ext cx="10969943" cy="732508"/>
          </a:xfrm>
        </p:spPr>
        <p:txBody>
          <a:bodyPr/>
          <a:lstStyle/>
          <a:p>
            <a:r>
              <a:rPr lang="en-US" sz="2600" dirty="0"/>
              <a:t>Assault-related mortality rates have fallen in the Bronx; they are now lower than national rates but higher than the rest of NYC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792" y="6400800"/>
            <a:ext cx="9042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2000-2017. Rates for Staten Island are unstable 2002-2004; 2007; 2011-2017.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77625884"/>
              </p:ext>
            </p:extLst>
          </p:nvPr>
        </p:nvGraphicFramePr>
        <p:xfrm>
          <a:off x="912813" y="1447800"/>
          <a:ext cx="9244542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52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37066"/>
            <a:ext cx="10969943" cy="830997"/>
          </a:xfrm>
        </p:spPr>
        <p:txBody>
          <a:bodyPr/>
          <a:lstStyle/>
          <a:p>
            <a:r>
              <a:rPr lang="en-US" dirty="0"/>
              <a:t>Assault-related mortality rates are highest for men, non-Hispanic black residents and those ages 15-24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812" y="6220852"/>
            <a:ext cx="9073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Data, 2013-2017</a:t>
            </a:r>
          </a:p>
          <a:p>
            <a:r>
              <a:rPr lang="en-US" sz="1100" dirty="0"/>
              <a:t>Data on other race/ethnicities not shown due to small sample size.</a:t>
            </a:r>
          </a:p>
          <a:p>
            <a:r>
              <a:rPr lang="en-US" sz="1100" dirty="0"/>
              <a:t>Age results are not age-adjusted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205164"/>
              </p:ext>
            </p:extLst>
          </p:nvPr>
        </p:nvGraphicFramePr>
        <p:xfrm>
          <a:off x="608012" y="1447800"/>
          <a:ext cx="1112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8488D559-34CF-4205-91FB-0FD6316F693D}"/>
              </a:ext>
            </a:extLst>
          </p:cNvPr>
          <p:cNvSpPr txBox="1"/>
          <p:nvPr/>
        </p:nvSpPr>
        <p:spPr>
          <a:xfrm>
            <a:off x="1293812" y="1440024"/>
            <a:ext cx="2133600" cy="243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------------Age-Adjusted----------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8488D559-34CF-4205-91FB-0FD6316F693D}"/>
              </a:ext>
            </a:extLst>
          </p:cNvPr>
          <p:cNvSpPr txBox="1"/>
          <p:nvPr/>
        </p:nvSpPr>
        <p:spPr>
          <a:xfrm>
            <a:off x="9599613" y="1447800"/>
            <a:ext cx="2133600" cy="243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------------Age-Adjusted----------</a:t>
            </a:r>
          </a:p>
        </p:txBody>
      </p:sp>
    </p:spTree>
    <p:extLst>
      <p:ext uri="{BB962C8B-B14F-4D97-AF65-F5344CB8AC3E}">
        <p14:creationId xmlns:p14="http://schemas.microsoft.com/office/powerpoint/2010/main" val="422778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37066"/>
            <a:ext cx="10969943" cy="830997"/>
          </a:xfrm>
        </p:spPr>
        <p:txBody>
          <a:bodyPr/>
          <a:lstStyle/>
          <a:p>
            <a:r>
              <a:rPr lang="en-US" dirty="0"/>
              <a:t>Bronx youth are most likely to report skipping school because they felt unsafe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096000"/>
            <a:ext cx="907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</a:t>
            </a:r>
          </a:p>
          <a:p>
            <a:r>
              <a:rPr lang="en-US" sz="1100" dirty="0"/>
              <a:t>*Indicates estimate is statistically imprecise (interpret with caution).</a:t>
            </a:r>
          </a:p>
          <a:p>
            <a:r>
              <a:rPr lang="en-US" sz="1100" dirty="0"/>
              <a:t>Non-Hispanic other includes non-Latino students who selected American Indian/Alaska Native, Native Hawaiian/other Pacific Islander, or multiple race categories.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412" y="15972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---------------------------------------------------Bronx only---------------------------------------------------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83259"/>
              </p:ext>
            </p:extLst>
          </p:nvPr>
        </p:nvGraphicFramePr>
        <p:xfrm>
          <a:off x="6080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81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830997"/>
          </a:xfrm>
        </p:spPr>
        <p:txBody>
          <a:bodyPr/>
          <a:lstStyle/>
          <a:p>
            <a:r>
              <a:rPr lang="en-US" dirty="0"/>
              <a:t>Age and race/ethnicity differences in assault mortality are more profound among men as compared to women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792" y="6248400"/>
            <a:ext cx="9042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Death, 2013-2017. </a:t>
            </a:r>
          </a:p>
          <a:p>
            <a:r>
              <a:rPr lang="en-US" sz="1100" dirty="0"/>
              <a:t>Data on other race/ethnicities not shown due to small sample size.</a:t>
            </a:r>
          </a:p>
          <a:p>
            <a:r>
              <a:rPr lang="en-US" sz="1100" dirty="0"/>
              <a:t>Age-results not age-adjusted.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44615411"/>
              </p:ext>
            </p:extLst>
          </p:nvPr>
        </p:nvGraphicFramePr>
        <p:xfrm>
          <a:off x="1473729" y="1135797"/>
          <a:ext cx="8583083" cy="518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4377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8" y="326096"/>
            <a:ext cx="11433976" cy="830997"/>
          </a:xfrm>
        </p:spPr>
        <p:txBody>
          <a:bodyPr/>
          <a:lstStyle/>
          <a:p>
            <a:r>
              <a:rPr lang="en-US" dirty="0"/>
              <a:t>While assault-related mortality has declined for all residents ages 15-54, it remains highest for those ages 15-24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1304" y="6377374"/>
            <a:ext cx="904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2000-2017.</a:t>
            </a:r>
          </a:p>
          <a:p>
            <a:r>
              <a:rPr lang="en-US" sz="1200" dirty="0"/>
              <a:t>Data are not shown for other ages due to small numbers.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61832251"/>
              </p:ext>
            </p:extLst>
          </p:nvPr>
        </p:nvGraphicFramePr>
        <p:xfrm>
          <a:off x="1598612" y="1447800"/>
          <a:ext cx="8558743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61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12003"/>
            <a:ext cx="10969943" cy="830997"/>
          </a:xfrm>
        </p:spPr>
        <p:txBody>
          <a:bodyPr/>
          <a:lstStyle/>
          <a:p>
            <a:r>
              <a:rPr lang="en-US" dirty="0"/>
              <a:t>Racial/ethnic disparities in assault-related mortality have declined over the past two decades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012" y="6324600"/>
            <a:ext cx="904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2000-2017. </a:t>
            </a:r>
          </a:p>
          <a:p>
            <a:r>
              <a:rPr lang="en-US" sz="1200" dirty="0"/>
              <a:t>Data for non-Hispanic white population statistically unstable from 2008 onwards.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27059488"/>
              </p:ext>
            </p:extLst>
          </p:nvPr>
        </p:nvGraphicFramePr>
        <p:xfrm>
          <a:off x="1522413" y="1371600"/>
          <a:ext cx="8634942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1453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830997"/>
          </a:xfrm>
        </p:spPr>
        <p:txBody>
          <a:bodyPr/>
          <a:lstStyle/>
          <a:p>
            <a:r>
              <a:rPr lang="en-US" dirty="0"/>
              <a:t>Although declining, firearm assault remains the largest contributor to assault-related mortality rates in the Bronx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792" y="6400800"/>
            <a:ext cx="9042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2013-2017.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90673042"/>
              </p:ext>
            </p:extLst>
          </p:nvPr>
        </p:nvGraphicFramePr>
        <p:xfrm>
          <a:off x="88371" y="2084584"/>
          <a:ext cx="5230283" cy="366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412" y="16002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Findings are similar to that of NYC, excluding the Bronx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13161227"/>
              </p:ext>
            </p:extLst>
          </p:nvPr>
        </p:nvGraphicFramePr>
        <p:xfrm>
          <a:off x="5027612" y="1793652"/>
          <a:ext cx="6934200" cy="410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6985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Community Health Dashboard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provide Bronx-specific data on risk factors and health outcomes with an emphasis on presenting data on trends, socio-demographic differences (e.g., by age, sex, race/ethnicity, etc.) and sub-county/neighborhood level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For more information, please contact us at </a:t>
            </a:r>
            <a:r>
              <a:rPr lang="en-US" u="sng" dirty="0">
                <a:hlinkClick r:id="rId2"/>
              </a:rPr>
              <a:t>OCPHDept@montefiore.org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7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52400"/>
            <a:ext cx="10969943" cy="1200329"/>
          </a:xfrm>
        </p:spPr>
        <p:txBody>
          <a:bodyPr/>
          <a:lstStyle/>
          <a:p>
            <a:r>
              <a:rPr lang="en-US" dirty="0"/>
              <a:t>While a similar proportion of Bronx youth are bullied on school property as other boroughs, the proportion is higher for Bronx girls than boys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096000"/>
            <a:ext cx="907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</a:t>
            </a:r>
          </a:p>
          <a:p>
            <a:r>
              <a:rPr lang="en-US" sz="1100" dirty="0"/>
              <a:t>*Indicates estimate is statistically imprecise (interpret with caution).</a:t>
            </a:r>
          </a:p>
          <a:p>
            <a:r>
              <a:rPr lang="en-US" sz="1100" dirty="0"/>
              <a:t>Non-Hispanic other includes non-Latino students who selected American Indian/Alaska Native, Native Hawaiian/other Pacific Islander, or multiple race categories.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412" y="15972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---------------------------------------------------Bronx only---------------------------------------------------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848215"/>
              </p:ext>
            </p:extLst>
          </p:nvPr>
        </p:nvGraphicFramePr>
        <p:xfrm>
          <a:off x="6080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89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39"/>
            <a:ext cx="10969943" cy="830997"/>
          </a:xfrm>
        </p:spPr>
        <p:txBody>
          <a:bodyPr/>
          <a:lstStyle/>
          <a:p>
            <a:r>
              <a:rPr lang="en-US" dirty="0"/>
              <a:t>In the Bronx, girls are more likely to experience bullying on school property and online than boys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78592"/>
              </p:ext>
            </p:extLst>
          </p:nvPr>
        </p:nvGraphicFramePr>
        <p:xfrm>
          <a:off x="6170612" y="1905000"/>
          <a:ext cx="5715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311369"/>
              </p:ext>
            </p:extLst>
          </p:nvPr>
        </p:nvGraphicFramePr>
        <p:xfrm>
          <a:off x="455612" y="1905000"/>
          <a:ext cx="5410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400800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Risk Behavior Survey, 2009-2017 </a:t>
            </a:r>
          </a:p>
        </p:txBody>
      </p:sp>
    </p:spTree>
    <p:extLst>
      <p:ext uri="{BB962C8B-B14F-4D97-AF65-F5344CB8AC3E}">
        <p14:creationId xmlns:p14="http://schemas.microsoft.com/office/powerpoint/2010/main" val="70627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37066"/>
            <a:ext cx="10969943" cy="830997"/>
          </a:xfrm>
        </p:spPr>
        <p:txBody>
          <a:bodyPr/>
          <a:lstStyle/>
          <a:p>
            <a:r>
              <a:rPr lang="en-US" dirty="0"/>
              <a:t>Girls and non-Hispanic white, Asian and other youth are most likely to report being cyber bullied in the Bronx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096000"/>
            <a:ext cx="907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</a:t>
            </a:r>
          </a:p>
          <a:p>
            <a:r>
              <a:rPr lang="en-US" sz="1100" dirty="0"/>
              <a:t>*Indicates estimate is statistically imprecise (interpret with caution).</a:t>
            </a:r>
          </a:p>
          <a:p>
            <a:r>
              <a:rPr lang="en-US" sz="1100" dirty="0"/>
              <a:t>Non-Hispanic other includes non-Latino students who selected American Indian/Alaska Native, Native Hawaiian/other Pacific Islander, or multiple race categories.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412" y="15972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---------------------------------------------------Bronx only---------------------------------------------------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801382"/>
              </p:ext>
            </p:extLst>
          </p:nvPr>
        </p:nvGraphicFramePr>
        <p:xfrm>
          <a:off x="6080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36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12003"/>
            <a:ext cx="10969943" cy="830997"/>
          </a:xfrm>
        </p:spPr>
        <p:txBody>
          <a:bodyPr/>
          <a:lstStyle/>
          <a:p>
            <a:r>
              <a:rPr lang="en-US" dirty="0"/>
              <a:t>The percentage of youth in the Bronx carrying weapons has fallen over the last 12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791" y="6172200"/>
            <a:ext cx="887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Risk Behavior Survey, 2003-2017</a:t>
            </a:r>
          </a:p>
          <a:p>
            <a:r>
              <a:rPr lang="en-US" sz="1200" dirty="0"/>
              <a:t>Data captured biennially and not available before 2003.</a:t>
            </a:r>
          </a:p>
          <a:p>
            <a:r>
              <a:rPr lang="en-US" sz="1200" dirty="0"/>
              <a:t>Percent carrying a gun in the last 30 days not captured after 2015.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789073"/>
              </p:ext>
            </p:extLst>
          </p:nvPr>
        </p:nvGraphicFramePr>
        <p:xfrm>
          <a:off x="5789612" y="1447800"/>
          <a:ext cx="622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587146"/>
              </p:ext>
            </p:extLst>
          </p:nvPr>
        </p:nvGraphicFramePr>
        <p:xfrm>
          <a:off x="150812" y="1524000"/>
          <a:ext cx="5867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882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69" y="304800"/>
            <a:ext cx="10969943" cy="830997"/>
          </a:xfrm>
        </p:spPr>
        <p:txBody>
          <a:bodyPr/>
          <a:lstStyle/>
          <a:p>
            <a:r>
              <a:rPr lang="en-US" dirty="0"/>
              <a:t>Boys are twice as likely to carry a weapon and nearly 4 times as likely to carry a gun as girls in the Bronx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141400"/>
              </p:ext>
            </p:extLst>
          </p:nvPr>
        </p:nvGraphicFramePr>
        <p:xfrm>
          <a:off x="6018212" y="1524000"/>
          <a:ext cx="5562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211669"/>
            <a:ext cx="887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Risk Behavior Survey, 2003-2017.</a:t>
            </a:r>
          </a:p>
          <a:p>
            <a:r>
              <a:rPr lang="en-US" sz="1200" dirty="0"/>
              <a:t>Data captured biennially and not available before 2003.</a:t>
            </a:r>
          </a:p>
          <a:p>
            <a:r>
              <a:rPr lang="en-US" sz="1200" dirty="0"/>
              <a:t>Percent carrying a gun in the last 30 days not captured after 2015.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294705"/>
              </p:ext>
            </p:extLst>
          </p:nvPr>
        </p:nvGraphicFramePr>
        <p:xfrm>
          <a:off x="608012" y="1524000"/>
          <a:ext cx="5257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889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3"/>
            <a:ext cx="10969943" cy="1200329"/>
          </a:xfrm>
        </p:spPr>
        <p:txBody>
          <a:bodyPr/>
          <a:lstStyle/>
          <a:p>
            <a:r>
              <a:rPr lang="en-US" dirty="0"/>
              <a:t>The percent of youth reporting physically fighting in the past year has declined across the city, but remains highest in the Bronx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465699"/>
              </p:ext>
            </p:extLst>
          </p:nvPr>
        </p:nvGraphicFramePr>
        <p:xfrm>
          <a:off x="608013" y="1600200"/>
          <a:ext cx="102869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28601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Risk Behavior Survey, 2003-2017</a:t>
            </a:r>
          </a:p>
        </p:txBody>
      </p:sp>
    </p:spTree>
    <p:extLst>
      <p:ext uri="{BB962C8B-B14F-4D97-AF65-F5344CB8AC3E}">
        <p14:creationId xmlns:p14="http://schemas.microsoft.com/office/powerpoint/2010/main" val="4079667303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1934</Words>
  <Application>Microsoft Office PowerPoint</Application>
  <PresentationFormat>Custom</PresentationFormat>
  <Paragraphs>245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Montefiore DOING MORE</vt:lpstr>
      <vt:lpstr>1_Montefiore DOING MORE</vt:lpstr>
      <vt:lpstr>Bronx Community Health Dashboard:  Violence  Last Updated: 9/24/2019  See last slide for more information about this project.</vt:lpstr>
      <vt:lpstr>Youth Violence</vt:lpstr>
      <vt:lpstr>Bronx youth are most likely to report skipping school because they felt unsafe</vt:lpstr>
      <vt:lpstr>While a similar proportion of Bronx youth are bullied on school property as other boroughs, the proportion is higher for Bronx girls than boys</vt:lpstr>
      <vt:lpstr>In the Bronx, girls are more likely to experience bullying on school property and online than boys</vt:lpstr>
      <vt:lpstr>Girls and non-Hispanic white, Asian and other youth are most likely to report being cyber bullied in the Bronx</vt:lpstr>
      <vt:lpstr>The percentage of youth in the Bronx carrying weapons has fallen over the last 12 years</vt:lpstr>
      <vt:lpstr>Boys are twice as likely to carry a weapon and nearly 4 times as likely to carry a gun as girls in the Bronx </vt:lpstr>
      <vt:lpstr>The percent of youth reporting physically fighting in the past year has declined across the city, but remains highest in the Bronx</vt:lpstr>
      <vt:lpstr>In the Bronx, boys and those in the 9th grade are most likely to report physically fighting in the past year</vt:lpstr>
      <vt:lpstr>The percent of Bronx youth that experience physical dating violence is higher for girls and those in the 10th grade</vt:lpstr>
      <vt:lpstr>Girls and Hispanic youth are more likely to report experiencing sexual dating violence in the Bronx</vt:lpstr>
      <vt:lpstr>Violent Crimes</vt:lpstr>
      <vt:lpstr>The violent crime rate is highest in Midtown South in Manhattan and Hunts Point in the Bronx</vt:lpstr>
      <vt:lpstr>Most shootings occur in the southern and western portions of the Bronx</vt:lpstr>
      <vt:lpstr>The rate of felony assaults* remains far higher in the Bronx than the rest of NYC</vt:lpstr>
      <vt:lpstr>The rate of murder and non-negligent homicide is highest in the Bronx, but declined by 54% between 2000 and 2018</vt:lpstr>
      <vt:lpstr>The rate of rape* is highest in the Bronx, reports having slightly increased in most boroughs since 2014</vt:lpstr>
      <vt:lpstr>Assault Hospitalizations</vt:lpstr>
      <vt:lpstr>6 of 10 Community Districts with the highest rates of assault hospitalizations are in the Bronx</vt:lpstr>
      <vt:lpstr>Intimate Partner &amp; Family Violence</vt:lpstr>
      <vt:lpstr>Between 2010 and 2017, the rate of domestic violence homicide was highest for Bronx residents and those ages 0-10y, and girls and non-Hispanic black</vt:lpstr>
      <vt:lpstr>Between 2010 and 2017, the rate of intimate partner homicide was highest for Bronx residents and those ages 40-49, girls and non-Hispanic black</vt:lpstr>
      <vt:lpstr>Between 2010 and 2017, the rate of other family-related homicide was significantly higher for Bronx, non-Hispanic black residents and those ages 0-10y</vt:lpstr>
      <vt:lpstr>Method/weapon for domestic violence homicides, 2010-2017</vt:lpstr>
      <vt:lpstr>41% of family-related homicides occurred in 10 Community Districts, half of which are in the Bronx</vt:lpstr>
      <vt:lpstr>Assault Mortality</vt:lpstr>
      <vt:lpstr>Assault-related mortality rates have fallen in the Bronx; they are now lower than national rates but higher than the rest of NYC</vt:lpstr>
      <vt:lpstr>Assault-related mortality rates are highest for men, non-Hispanic black residents and those ages 15-24</vt:lpstr>
      <vt:lpstr>Age and race/ethnicity differences in assault mortality are more profound among men as compared to women</vt:lpstr>
      <vt:lpstr>While assault-related mortality has declined for all residents ages 15-54, it remains highest for those ages 15-24</vt:lpstr>
      <vt:lpstr>Racial/ethnic disparities in assault-related mortality have declined over the past two decades</vt:lpstr>
      <vt:lpstr>Although declining, firearm assault remains the largest contributor to assault-related mortality rates in the Bronx 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Assault  Created: 4/18/2017 Last Updated: 4/25/2017</dc:title>
  <dc:creator>dkocp05</dc:creator>
  <cp:lastModifiedBy>Colin Rehm</cp:lastModifiedBy>
  <cp:revision>188</cp:revision>
  <cp:lastPrinted>2019-06-05T18:07:45Z</cp:lastPrinted>
  <dcterms:created xsi:type="dcterms:W3CDTF">2017-04-25T20:17:47Z</dcterms:created>
  <dcterms:modified xsi:type="dcterms:W3CDTF">2019-09-24T20:41:32Z</dcterms:modified>
</cp:coreProperties>
</file>